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9" r:id="rId2"/>
    <p:sldMasterId id="2147483669" r:id="rId3"/>
  </p:sldMasterIdLst>
  <p:notesMasterIdLst>
    <p:notesMasterId r:id="rId39"/>
  </p:notesMasterIdLst>
  <p:sldIdLst>
    <p:sldId id="707" r:id="rId4"/>
    <p:sldId id="804" r:id="rId5"/>
    <p:sldId id="773" r:id="rId6"/>
    <p:sldId id="774" r:id="rId7"/>
    <p:sldId id="796" r:id="rId8"/>
    <p:sldId id="794" r:id="rId9"/>
    <p:sldId id="793" r:id="rId10"/>
    <p:sldId id="797" r:id="rId11"/>
    <p:sldId id="798" r:id="rId12"/>
    <p:sldId id="799" r:id="rId13"/>
    <p:sldId id="795" r:id="rId14"/>
    <p:sldId id="817" r:id="rId15"/>
    <p:sldId id="821" r:id="rId16"/>
    <p:sldId id="822" r:id="rId17"/>
    <p:sldId id="825" r:id="rId18"/>
    <p:sldId id="826" r:id="rId19"/>
    <p:sldId id="828" r:id="rId20"/>
    <p:sldId id="829" r:id="rId21"/>
    <p:sldId id="775" r:id="rId22"/>
    <p:sldId id="803" r:id="rId23"/>
    <p:sldId id="800" r:id="rId24"/>
    <p:sldId id="777" r:id="rId25"/>
    <p:sldId id="830" r:id="rId26"/>
    <p:sldId id="805" r:id="rId27"/>
    <p:sldId id="831" r:id="rId28"/>
    <p:sldId id="832" r:id="rId29"/>
    <p:sldId id="819" r:id="rId30"/>
    <p:sldId id="806" r:id="rId31"/>
    <p:sldId id="833" r:id="rId32"/>
    <p:sldId id="835" r:id="rId33"/>
    <p:sldId id="836" r:id="rId34"/>
    <p:sldId id="837" r:id="rId35"/>
    <p:sldId id="838" r:id="rId36"/>
    <p:sldId id="840" r:id="rId37"/>
    <p:sldId id="733" r:id="rId38"/>
  </p:sldIdLst>
  <p:sldSz cx="9144000" cy="6858000" type="screen4x3"/>
  <p:notesSz cx="6858000" cy="9313863"/>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EFAFB233-063F-42B5-8137-9DF3F51BA10A}">
      <p15:sldGuideLst xmlns:p15="http://schemas.microsoft.com/office/powerpoint/2012/main" xmlns="">
        <p15:guide id="1" orient="horz" pos="1296">
          <p15:clr>
            <a:srgbClr val="A4A3A4"/>
          </p15:clr>
        </p15:guide>
        <p15:guide id="2" pos="34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Saenz" initials="" lastIdx="32" clrIdx="0"/>
  <p:cmAuthor id="1" name="Wade, Emily E" initials="WEE"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038"/>
    <a:srgbClr val="000000"/>
    <a:srgbClr val="C6531F"/>
    <a:srgbClr val="FFFFFF"/>
    <a:srgbClr val="008000"/>
    <a:srgbClr val="004080"/>
    <a:srgbClr val="0080FF"/>
    <a:srgbClr val="FFCC66"/>
    <a:srgbClr val="FFFF66"/>
    <a:srgbClr val="F3F3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4" autoAdjust="0"/>
    <p:restoredTop sz="90929" autoAdjust="0"/>
  </p:normalViewPr>
  <p:slideViewPr>
    <p:cSldViewPr>
      <p:cViewPr varScale="1">
        <p:scale>
          <a:sx n="94" d="100"/>
          <a:sy n="94" d="100"/>
        </p:scale>
        <p:origin x="-1504" y="-112"/>
      </p:cViewPr>
      <p:guideLst>
        <p:guide orient="horz" pos="1296"/>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commentAuthors" Target="commentAuthors.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884613" y="0"/>
            <a:ext cx="2971800" cy="465693"/>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8/19/16</a:t>
            </a:fld>
            <a:endParaRPr lang="en-US"/>
          </a:p>
        </p:txBody>
      </p:sp>
      <p:sp>
        <p:nvSpPr>
          <p:cNvPr id="16388" name="Rectangle 4"/>
          <p:cNvSpPr>
            <a:spLocks noGrp="1" noRot="1" noChangeAspect="1" noChangeArrowheads="1" noTextEdit="1"/>
          </p:cNvSpPr>
          <p:nvPr>
            <p:ph type="sldImg" idx="2"/>
          </p:nvPr>
        </p:nvSpPr>
        <p:spPr bwMode="auto">
          <a:xfrm>
            <a:off x="1101725" y="700088"/>
            <a:ext cx="4654550" cy="3490912"/>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424085"/>
            <a:ext cx="5486400" cy="4191238"/>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4582" name="Rectangle 6"/>
          <p:cNvSpPr>
            <a:spLocks noGrp="1" noChangeArrowheads="1"/>
          </p:cNvSpPr>
          <p:nvPr>
            <p:ph type="ftr" sz="quarter" idx="4"/>
          </p:nvPr>
        </p:nvSpPr>
        <p:spPr bwMode="auto">
          <a:xfrm>
            <a:off x="0"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884613" y="8846554"/>
            <a:ext cx="2971800" cy="465693"/>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1975928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222615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11</a:t>
            </a:fld>
            <a:endParaRPr lang="en-US"/>
          </a:p>
        </p:txBody>
      </p:sp>
    </p:spTree>
    <p:extLst>
      <p:ext uri="{BB962C8B-B14F-4D97-AF65-F5344CB8AC3E}">
        <p14:creationId xmlns:p14="http://schemas.microsoft.com/office/powerpoint/2010/main" val="2128495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12</a:t>
            </a:fld>
            <a:endParaRPr lang="en-US"/>
          </a:p>
        </p:txBody>
      </p:sp>
    </p:spTree>
    <p:extLst>
      <p:ext uri="{BB962C8B-B14F-4D97-AF65-F5344CB8AC3E}">
        <p14:creationId xmlns:p14="http://schemas.microsoft.com/office/powerpoint/2010/main" val="3048057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13</a:t>
            </a:fld>
            <a:endParaRPr lang="en-US"/>
          </a:p>
        </p:txBody>
      </p:sp>
    </p:spTree>
    <p:extLst>
      <p:ext uri="{BB962C8B-B14F-4D97-AF65-F5344CB8AC3E}">
        <p14:creationId xmlns:p14="http://schemas.microsoft.com/office/powerpoint/2010/main" val="2304840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14</a:t>
            </a:fld>
            <a:endParaRPr lang="en-US"/>
          </a:p>
        </p:txBody>
      </p:sp>
    </p:spTree>
    <p:extLst>
      <p:ext uri="{BB962C8B-B14F-4D97-AF65-F5344CB8AC3E}">
        <p14:creationId xmlns:p14="http://schemas.microsoft.com/office/powerpoint/2010/main" val="368219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15</a:t>
            </a:fld>
            <a:endParaRPr lang="en-US"/>
          </a:p>
        </p:txBody>
      </p:sp>
    </p:spTree>
    <p:extLst>
      <p:ext uri="{BB962C8B-B14F-4D97-AF65-F5344CB8AC3E}">
        <p14:creationId xmlns:p14="http://schemas.microsoft.com/office/powerpoint/2010/main" val="70156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16</a:t>
            </a:fld>
            <a:endParaRPr lang="en-US"/>
          </a:p>
        </p:txBody>
      </p:sp>
    </p:spTree>
    <p:extLst>
      <p:ext uri="{BB962C8B-B14F-4D97-AF65-F5344CB8AC3E}">
        <p14:creationId xmlns:p14="http://schemas.microsoft.com/office/powerpoint/2010/main" val="1001917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17</a:t>
            </a:fld>
            <a:endParaRPr lang="en-US"/>
          </a:p>
        </p:txBody>
      </p:sp>
    </p:spTree>
    <p:extLst>
      <p:ext uri="{BB962C8B-B14F-4D97-AF65-F5344CB8AC3E}">
        <p14:creationId xmlns:p14="http://schemas.microsoft.com/office/powerpoint/2010/main" val="141468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18</a:t>
            </a:fld>
            <a:endParaRPr lang="en-US"/>
          </a:p>
        </p:txBody>
      </p:sp>
    </p:spTree>
    <p:extLst>
      <p:ext uri="{BB962C8B-B14F-4D97-AF65-F5344CB8AC3E}">
        <p14:creationId xmlns:p14="http://schemas.microsoft.com/office/powerpoint/2010/main" val="255454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19</a:t>
            </a:fld>
            <a:endParaRPr lang="en-US"/>
          </a:p>
        </p:txBody>
      </p:sp>
    </p:spTree>
    <p:extLst>
      <p:ext uri="{BB962C8B-B14F-4D97-AF65-F5344CB8AC3E}">
        <p14:creationId xmlns:p14="http://schemas.microsoft.com/office/powerpoint/2010/main" val="95294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2814050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20</a:t>
            </a:fld>
            <a:endParaRPr lang="en-US"/>
          </a:p>
        </p:txBody>
      </p:sp>
    </p:spTree>
    <p:extLst>
      <p:ext uri="{BB962C8B-B14F-4D97-AF65-F5344CB8AC3E}">
        <p14:creationId xmlns:p14="http://schemas.microsoft.com/office/powerpoint/2010/main" val="4028902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21</a:t>
            </a:fld>
            <a:endParaRPr lang="en-US"/>
          </a:p>
        </p:txBody>
      </p:sp>
    </p:spTree>
    <p:extLst>
      <p:ext uri="{BB962C8B-B14F-4D97-AF65-F5344CB8AC3E}">
        <p14:creationId xmlns:p14="http://schemas.microsoft.com/office/powerpoint/2010/main" val="885462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22</a:t>
            </a:fld>
            <a:endParaRPr lang="en-US"/>
          </a:p>
        </p:txBody>
      </p:sp>
    </p:spTree>
    <p:extLst>
      <p:ext uri="{BB962C8B-B14F-4D97-AF65-F5344CB8AC3E}">
        <p14:creationId xmlns:p14="http://schemas.microsoft.com/office/powerpoint/2010/main" val="3125970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23</a:t>
            </a:fld>
            <a:endParaRPr lang="en-US"/>
          </a:p>
        </p:txBody>
      </p:sp>
    </p:spTree>
    <p:extLst>
      <p:ext uri="{BB962C8B-B14F-4D97-AF65-F5344CB8AC3E}">
        <p14:creationId xmlns:p14="http://schemas.microsoft.com/office/powerpoint/2010/main" val="1804829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24</a:t>
            </a:fld>
            <a:endParaRPr lang="en-US"/>
          </a:p>
        </p:txBody>
      </p:sp>
    </p:spTree>
    <p:extLst>
      <p:ext uri="{BB962C8B-B14F-4D97-AF65-F5344CB8AC3E}">
        <p14:creationId xmlns:p14="http://schemas.microsoft.com/office/powerpoint/2010/main" val="164523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25</a:t>
            </a:fld>
            <a:endParaRPr lang="en-US"/>
          </a:p>
        </p:txBody>
      </p:sp>
    </p:spTree>
    <p:extLst>
      <p:ext uri="{BB962C8B-B14F-4D97-AF65-F5344CB8AC3E}">
        <p14:creationId xmlns:p14="http://schemas.microsoft.com/office/powerpoint/2010/main" val="3803637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26</a:t>
            </a:fld>
            <a:endParaRPr lang="en-US"/>
          </a:p>
        </p:txBody>
      </p:sp>
    </p:spTree>
    <p:extLst>
      <p:ext uri="{BB962C8B-B14F-4D97-AF65-F5344CB8AC3E}">
        <p14:creationId xmlns:p14="http://schemas.microsoft.com/office/powerpoint/2010/main" val="14005820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27</a:t>
            </a:fld>
            <a:endParaRPr lang="en-US"/>
          </a:p>
        </p:txBody>
      </p:sp>
    </p:spTree>
    <p:extLst>
      <p:ext uri="{BB962C8B-B14F-4D97-AF65-F5344CB8AC3E}">
        <p14:creationId xmlns:p14="http://schemas.microsoft.com/office/powerpoint/2010/main" val="1891055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28</a:t>
            </a:fld>
            <a:endParaRPr lang="en-US"/>
          </a:p>
        </p:txBody>
      </p:sp>
    </p:spTree>
    <p:extLst>
      <p:ext uri="{BB962C8B-B14F-4D97-AF65-F5344CB8AC3E}">
        <p14:creationId xmlns:p14="http://schemas.microsoft.com/office/powerpoint/2010/main" val="4157314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29</a:t>
            </a:fld>
            <a:endParaRPr lang="en-US"/>
          </a:p>
        </p:txBody>
      </p:sp>
    </p:spTree>
    <p:extLst>
      <p:ext uri="{BB962C8B-B14F-4D97-AF65-F5344CB8AC3E}">
        <p14:creationId xmlns:p14="http://schemas.microsoft.com/office/powerpoint/2010/main" val="3299297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3762694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30</a:t>
            </a:fld>
            <a:endParaRPr lang="en-US"/>
          </a:p>
        </p:txBody>
      </p:sp>
    </p:spTree>
    <p:extLst>
      <p:ext uri="{BB962C8B-B14F-4D97-AF65-F5344CB8AC3E}">
        <p14:creationId xmlns:p14="http://schemas.microsoft.com/office/powerpoint/2010/main" val="3661908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31</a:t>
            </a:fld>
            <a:endParaRPr lang="en-US"/>
          </a:p>
        </p:txBody>
      </p:sp>
    </p:spTree>
    <p:extLst>
      <p:ext uri="{BB962C8B-B14F-4D97-AF65-F5344CB8AC3E}">
        <p14:creationId xmlns:p14="http://schemas.microsoft.com/office/powerpoint/2010/main" val="3693129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32</a:t>
            </a:fld>
            <a:endParaRPr lang="en-US"/>
          </a:p>
        </p:txBody>
      </p:sp>
    </p:spTree>
    <p:extLst>
      <p:ext uri="{BB962C8B-B14F-4D97-AF65-F5344CB8AC3E}">
        <p14:creationId xmlns:p14="http://schemas.microsoft.com/office/powerpoint/2010/main" val="27777703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33</a:t>
            </a:fld>
            <a:endParaRPr lang="en-US"/>
          </a:p>
        </p:txBody>
      </p:sp>
    </p:spTree>
    <p:extLst>
      <p:ext uri="{BB962C8B-B14F-4D97-AF65-F5344CB8AC3E}">
        <p14:creationId xmlns:p14="http://schemas.microsoft.com/office/powerpoint/2010/main" val="4272673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34</a:t>
            </a:fld>
            <a:endParaRPr lang="en-US"/>
          </a:p>
        </p:txBody>
      </p:sp>
    </p:spTree>
    <p:extLst>
      <p:ext uri="{BB962C8B-B14F-4D97-AF65-F5344CB8AC3E}">
        <p14:creationId xmlns:p14="http://schemas.microsoft.com/office/powerpoint/2010/main" val="3354301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423081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111670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249571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396078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380852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143320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316480"/>
            <a:ext cx="8229600" cy="393192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078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722313" y="2906713"/>
            <a:ext cx="7772400" cy="1500187"/>
          </a:xfrm>
        </p:spPr>
        <p:txBody>
          <a:bodyPr anchor="b"/>
          <a:lstStyle>
            <a:lvl1pPr marL="0" indent="0">
              <a:buNone/>
              <a:defRPr sz="2000">
                <a:solidFill>
                  <a:schemeClr val="tx1">
                    <a:lumMod val="75000"/>
                    <a:lumOff val="2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8598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65960"/>
            <a:ext cx="40386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65960"/>
            <a:ext cx="4038600" cy="40233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675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0687" y="855347"/>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27846"/>
            <a:ext cx="5111750"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20687" y="2135506"/>
            <a:ext cx="3008313"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436964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5400"/>
            <a:ext cx="5486400" cy="56769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673090"/>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36138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6908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36637"/>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2362200"/>
            <a:ext cx="8229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7501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32037"/>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4043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7" y="855347"/>
            <a:ext cx="3008313" cy="1162050"/>
          </a:xfrm>
        </p:spPr>
        <p:txBody>
          <a:bodyPr anchor="b"/>
          <a:lstStyle>
            <a:lvl1pPr algn="l">
              <a:defRPr sz="2000" b="1"/>
            </a:lvl1pPr>
          </a:lstStyle>
          <a:p>
            <a:r>
              <a:rPr lang="en-US" dirty="0" smtClean="0"/>
              <a:t>Click to edit Master title style</a:t>
            </a:r>
            <a:endParaRPr lang="en-US" dirty="0"/>
          </a:p>
        </p:txBody>
      </p:sp>
      <p:sp>
        <p:nvSpPr>
          <p:cNvPr id="6" name="Content Placeholder 2"/>
          <p:cNvSpPr>
            <a:spLocks noGrp="1"/>
          </p:cNvSpPr>
          <p:nvPr>
            <p:ph idx="1"/>
          </p:nvPr>
        </p:nvSpPr>
        <p:spPr>
          <a:xfrm>
            <a:off x="3575050" y="1227846"/>
            <a:ext cx="5111750" cy="54015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half" idx="2"/>
          </p:nvPr>
        </p:nvSpPr>
        <p:spPr>
          <a:xfrm>
            <a:off x="420687" y="2135506"/>
            <a:ext cx="3008313" cy="4189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5105400"/>
            <a:ext cx="5486400" cy="567690"/>
          </a:xfrm>
        </p:spPr>
        <p:txBody>
          <a:bodyPr anchor="b"/>
          <a:lstStyle>
            <a:lvl1pPr algn="l">
              <a:defRPr sz="2000" b="1"/>
            </a:lvl1pPr>
          </a:lstStyle>
          <a:p>
            <a:r>
              <a:rPr lang="en-US" dirty="0" smtClean="0"/>
              <a:t>Click to edit Master title style</a:t>
            </a:r>
            <a:endParaRPr lang="en-US" dirty="0"/>
          </a:p>
        </p:txBody>
      </p:sp>
      <p:sp>
        <p:nvSpPr>
          <p:cNvPr id="6" name="Picture Placeholder 2"/>
          <p:cNvSpPr>
            <a:spLocks noGrp="1"/>
          </p:cNvSpPr>
          <p:nvPr>
            <p:ph type="pic" idx="1"/>
          </p:nvPr>
        </p:nvSpPr>
        <p:spPr>
          <a:xfrm>
            <a:off x="1792288" y="914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5673090"/>
            <a:ext cx="5486400" cy="80391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663699"/>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3114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3114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092200"/>
            <a:ext cx="8229600" cy="1143000"/>
          </a:xfrm>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121919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19201"/>
            <a:ext cx="5111750" cy="52578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2471738"/>
            <a:ext cx="3008313" cy="4005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2070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1917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773738"/>
            <a:ext cx="5486400" cy="804863"/>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rot="16200000">
            <a:off x="3607993" y="964011"/>
            <a:ext cx="3429000" cy="68349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1092200"/>
            <a:ext cx="8229600" cy="1143000"/>
          </a:xfrm>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29790"/>
            <a:ext cx="7772400" cy="1470660"/>
          </a:xfrm>
        </p:spPr>
        <p:txBody>
          <a:bodyPr/>
          <a:lstStyle>
            <a:lvl1pPr>
              <a:defRPr>
                <a:solidFill>
                  <a:schemeClr val="tx1">
                    <a:lumMod val="85000"/>
                    <a:lumOff val="1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85000"/>
                    <a:lumOff val="1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613310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theme" Target="../theme/theme2.xml"/><Relationship Id="rId8" Type="http://schemas.openxmlformats.org/officeDocument/2006/relationships/image" Target="../media/image2.jpg"/><Relationship Id="rId1" Type="http://schemas.openxmlformats.org/officeDocument/2006/relationships/slideLayout" Target="../slideLayouts/slideLayout9.xml"/><Relationship Id="rId2"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theme" Target="../theme/theme3.xml"/><Relationship Id="rId8" Type="http://schemas.openxmlformats.org/officeDocument/2006/relationships/image" Target="../media/image3.jp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92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205037"/>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bg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40280"/>
            <a:ext cx="8229600" cy="39319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8182391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7" r:id="rId5"/>
    <p:sldLayoutId id="2147483668" r:id="rId6"/>
  </p:sldLayoutIdLst>
  <p:txStyles>
    <p:titleStyle>
      <a:lvl1pPr algn="ctr" defTabSz="457200" rtl="0" eaLnBrk="1" latinLnBrk="0" hangingPunct="1">
        <a:spcBef>
          <a:spcPct val="0"/>
        </a:spcBef>
        <a:buNone/>
        <a:defRPr sz="4400" kern="1200">
          <a:solidFill>
            <a:schemeClr val="tx1">
              <a:lumMod val="85000"/>
              <a:lumOff val="15000"/>
            </a:schemeClr>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85000"/>
              <a:lumOff val="15000"/>
            </a:schemeClr>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239963"/>
            <a:ext cx="8229600" cy="3886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utdirect.utexas.edu/apps/ce/osis/" TargetMode="External"/><Relationship Id="rId4" Type="http://schemas.openxmlformats.org/officeDocument/2006/relationships/image" Target="../media/image12.png"/><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3.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hyperlink" Target="https://idmanager.its.utexas.edu/eid_self_help/" TargetMode="External"/><Relationship Id="rId4" Type="http://schemas.openxmlformats.org/officeDocument/2006/relationships/image" Target="../media/image5.png"/><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5400" y="533400"/>
            <a:ext cx="9144000" cy="2340772"/>
          </a:xfrm>
          <a:prstGeom prst="rect">
            <a:avLst/>
          </a:prstGeom>
        </p:spPr>
      </p:pic>
      <p:sp>
        <p:nvSpPr>
          <p:cNvPr id="9" name="Rectangle 8"/>
          <p:cNvSpPr/>
          <p:nvPr/>
        </p:nvSpPr>
        <p:spPr>
          <a:xfrm>
            <a:off x="1600200" y="3657600"/>
            <a:ext cx="6553200" cy="2308324"/>
          </a:xfrm>
          <a:prstGeom prst="rect">
            <a:avLst/>
          </a:prstGeom>
        </p:spPr>
        <p:txBody>
          <a:bodyPr wrap="square">
            <a:spAutoFit/>
          </a:bodyPr>
          <a:lstStyle/>
          <a:p>
            <a:pPr algn="ctr"/>
            <a:r>
              <a:rPr lang="en-US" sz="3600" dirty="0" smtClean="0">
                <a:solidFill>
                  <a:schemeClr val="bg1"/>
                </a:solidFill>
                <a:latin typeface="Open Sans"/>
                <a:cs typeface="Open Sans"/>
              </a:rPr>
              <a:t>REGISTRATION</a:t>
            </a:r>
          </a:p>
          <a:p>
            <a:pPr algn="ctr"/>
            <a:r>
              <a:rPr lang="en-US" sz="3600" dirty="0">
                <a:solidFill>
                  <a:schemeClr val="bg1"/>
                </a:solidFill>
                <a:latin typeface="Open Sans"/>
                <a:cs typeface="Open Sans"/>
              </a:rPr>
              <a:t>&amp;</a:t>
            </a:r>
            <a:r>
              <a:rPr lang="en-US" sz="3600" dirty="0" smtClean="0">
                <a:solidFill>
                  <a:schemeClr val="bg1"/>
                </a:solidFill>
                <a:latin typeface="Open Sans"/>
                <a:cs typeface="Open Sans"/>
              </a:rPr>
              <a:t> </a:t>
            </a:r>
          </a:p>
          <a:p>
            <a:pPr algn="ctr"/>
            <a:r>
              <a:rPr lang="en-US" sz="3600" dirty="0" smtClean="0">
                <a:solidFill>
                  <a:schemeClr val="bg1"/>
                </a:solidFill>
                <a:latin typeface="Open Sans"/>
                <a:cs typeface="Open Sans"/>
              </a:rPr>
              <a:t>ORIENTATION </a:t>
            </a:r>
          </a:p>
          <a:p>
            <a:pPr algn="ctr"/>
            <a:r>
              <a:rPr lang="en-US" sz="3600" dirty="0" smtClean="0">
                <a:solidFill>
                  <a:schemeClr val="bg1"/>
                </a:solidFill>
                <a:latin typeface="Open Sans"/>
                <a:cs typeface="Open Sans"/>
              </a:rPr>
              <a:t>2016-2017</a:t>
            </a:r>
            <a:endParaRPr lang="en-US" sz="3600" dirty="0">
              <a:solidFill>
                <a:schemeClr val="bg1"/>
              </a:solidFill>
              <a:latin typeface="Open Sans"/>
              <a:cs typeface="Open Sans"/>
            </a:endParaRPr>
          </a:p>
        </p:txBody>
      </p:sp>
      <p:sp>
        <p:nvSpPr>
          <p:cNvPr id="2" name="TextBox 1"/>
          <p:cNvSpPr txBox="1"/>
          <p:nvPr/>
        </p:nvSpPr>
        <p:spPr>
          <a:xfrm>
            <a:off x="304800" y="6324600"/>
            <a:ext cx="4876800" cy="338554"/>
          </a:xfrm>
          <a:prstGeom prst="rect">
            <a:avLst/>
          </a:prstGeom>
          <a:noFill/>
        </p:spPr>
        <p:txBody>
          <a:bodyPr wrap="square" rtlCol="0">
            <a:spAutoFit/>
          </a:bodyPr>
          <a:lstStyle/>
          <a:p>
            <a:r>
              <a:rPr lang="en-US" sz="1600" dirty="0">
                <a:solidFill>
                  <a:schemeClr val="bg1"/>
                </a:solidFill>
                <a:latin typeface="Open Sans"/>
                <a:cs typeface="Open Sans"/>
              </a:rPr>
              <a:t>Emily Wade, OnRamps Product Manager</a:t>
            </a:r>
          </a:p>
        </p:txBody>
      </p:sp>
    </p:spTree>
    <p:extLst>
      <p:ext uri="{BB962C8B-B14F-4D97-AF65-F5344CB8AC3E}">
        <p14:creationId xmlns:p14="http://schemas.microsoft.com/office/powerpoint/2010/main" val="26387478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a:bodyPr>
          <a:lstStyle/>
          <a:p>
            <a:r>
              <a:rPr lang="en-US" sz="4000" b="1" dirty="0" smtClean="0">
                <a:latin typeface="Open Sans"/>
              </a:rPr>
              <a:t>Create EID</a:t>
            </a:r>
            <a:endParaRPr lang="en-US" sz="4000" b="1" dirty="0">
              <a:latin typeface="Open Sans"/>
            </a:endParaRPr>
          </a:p>
        </p:txBody>
      </p:sp>
      <p:sp>
        <p:nvSpPr>
          <p:cNvPr id="5" name="TextBox 4"/>
          <p:cNvSpPr txBox="1"/>
          <p:nvPr/>
        </p:nvSpPr>
        <p:spPr>
          <a:xfrm>
            <a:off x="6400800" y="2189813"/>
            <a:ext cx="2286000" cy="329320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800" dirty="0" smtClean="0">
                <a:solidFill>
                  <a:schemeClr val="tx1">
                    <a:lumMod val="75000"/>
                    <a:lumOff val="25000"/>
                  </a:schemeClr>
                </a:solidFill>
                <a:latin typeface="Open Sans"/>
              </a:rPr>
              <a:t>Student creates a Password.</a:t>
            </a:r>
          </a:p>
          <a:p>
            <a:pPr marL="342900" indent="-342900">
              <a:spcAft>
                <a:spcPts val="600"/>
              </a:spcAft>
              <a:buFont typeface="Arial" panose="020B0604020202020204" pitchFamily="34" charset="0"/>
              <a:buChar char="•"/>
            </a:pPr>
            <a:r>
              <a:rPr lang="en-US" sz="1800" dirty="0" smtClean="0">
                <a:solidFill>
                  <a:schemeClr val="tx1">
                    <a:lumMod val="75000"/>
                    <a:lumOff val="25000"/>
                  </a:schemeClr>
                </a:solidFill>
                <a:latin typeface="Open Sans"/>
              </a:rPr>
              <a:t>See Password Requirements on the next slide.</a:t>
            </a:r>
          </a:p>
          <a:p>
            <a:pPr marL="342900" indent="-342900">
              <a:buFont typeface="Arial" panose="020B0604020202020204" pitchFamily="34" charset="0"/>
              <a:buChar char="•"/>
            </a:pPr>
            <a:r>
              <a:rPr lang="en-US" sz="1800" dirty="0" smtClean="0">
                <a:solidFill>
                  <a:schemeClr val="tx1">
                    <a:lumMod val="75000"/>
                    <a:lumOff val="25000"/>
                  </a:schemeClr>
                </a:solidFill>
                <a:latin typeface="Open Sans"/>
              </a:rPr>
              <a:t>A sufficiently strong password is </a:t>
            </a:r>
            <a:r>
              <a:rPr lang="en-US" sz="1800" dirty="0">
                <a:solidFill>
                  <a:schemeClr val="tx1">
                    <a:lumMod val="75000"/>
                    <a:lumOff val="25000"/>
                  </a:schemeClr>
                </a:solidFill>
                <a:latin typeface="Open Sans"/>
              </a:rPr>
              <a:t>REQUIRED for official UT enrollment &amp; credit.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2179636"/>
            <a:ext cx="5315303" cy="40687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09152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Autofit/>
          </a:bodyPr>
          <a:lstStyle/>
          <a:p>
            <a:r>
              <a:rPr lang="en-US" b="1" dirty="0" smtClean="0">
                <a:latin typeface="Open Sans"/>
              </a:rPr>
              <a:t>EID Password Requirements</a:t>
            </a:r>
            <a:endParaRPr lang="en-US" b="1" dirty="0">
              <a:latin typeface="Open Sans"/>
            </a:endParaRPr>
          </a:p>
        </p:txBody>
      </p:sp>
      <p:sp>
        <p:nvSpPr>
          <p:cNvPr id="3" name="Content Placeholder 2"/>
          <p:cNvSpPr>
            <a:spLocks noGrp="1"/>
          </p:cNvSpPr>
          <p:nvPr>
            <p:ph idx="1"/>
          </p:nvPr>
        </p:nvSpPr>
        <p:spPr>
          <a:xfrm>
            <a:off x="457200" y="1981200"/>
            <a:ext cx="8229600" cy="4267200"/>
          </a:xfrm>
        </p:spPr>
        <p:txBody>
          <a:bodyPr>
            <a:normAutofit fontScale="70000" lnSpcReduction="20000"/>
          </a:bodyPr>
          <a:lstStyle/>
          <a:p>
            <a:pPr>
              <a:spcBef>
                <a:spcPts val="0"/>
              </a:spcBef>
              <a:spcAft>
                <a:spcPts val="600"/>
              </a:spcAft>
            </a:pPr>
            <a:r>
              <a:rPr lang="en-US" dirty="0" smtClean="0">
                <a:latin typeface="Open Sans"/>
              </a:rPr>
              <a:t>must </a:t>
            </a:r>
            <a:r>
              <a:rPr lang="en-US" dirty="0">
                <a:latin typeface="Open Sans"/>
              </a:rPr>
              <a:t>be between 8 and 20 characters in length</a:t>
            </a:r>
          </a:p>
          <a:p>
            <a:pPr>
              <a:spcBef>
                <a:spcPts val="0"/>
              </a:spcBef>
              <a:spcAft>
                <a:spcPts val="600"/>
              </a:spcAft>
            </a:pPr>
            <a:r>
              <a:rPr lang="en-US" dirty="0" smtClean="0">
                <a:latin typeface="Open Sans"/>
              </a:rPr>
              <a:t>must </a:t>
            </a:r>
            <a:r>
              <a:rPr lang="en-US" dirty="0">
                <a:latin typeface="Open Sans"/>
              </a:rPr>
              <a:t>contain letters, numbers, and special characters. The special characters that are permitted are ! @ # $ % &amp; * ( ) - + = , &lt; &gt; : ; " ' ..</a:t>
            </a:r>
          </a:p>
          <a:p>
            <a:pPr>
              <a:spcBef>
                <a:spcPts val="0"/>
              </a:spcBef>
              <a:spcAft>
                <a:spcPts val="600"/>
              </a:spcAft>
            </a:pPr>
            <a:r>
              <a:rPr lang="en-US" dirty="0">
                <a:latin typeface="Open Sans"/>
              </a:rPr>
              <a:t>may not match any of the last 10 passwords</a:t>
            </a:r>
          </a:p>
          <a:p>
            <a:pPr>
              <a:spcBef>
                <a:spcPts val="0"/>
              </a:spcBef>
              <a:spcAft>
                <a:spcPts val="600"/>
              </a:spcAft>
            </a:pPr>
            <a:r>
              <a:rPr lang="en-US" dirty="0">
                <a:latin typeface="Open Sans"/>
              </a:rPr>
              <a:t>cannot contain blanks</a:t>
            </a:r>
          </a:p>
          <a:p>
            <a:pPr>
              <a:spcBef>
                <a:spcPts val="0"/>
              </a:spcBef>
              <a:spcAft>
                <a:spcPts val="600"/>
              </a:spcAft>
            </a:pPr>
            <a:r>
              <a:rPr lang="en-US" dirty="0">
                <a:latin typeface="Open Sans"/>
              </a:rPr>
              <a:t>cannot contain the UT EID</a:t>
            </a:r>
          </a:p>
          <a:p>
            <a:pPr>
              <a:spcBef>
                <a:spcPts val="0"/>
              </a:spcBef>
              <a:spcAft>
                <a:spcPts val="600"/>
              </a:spcAft>
            </a:pPr>
            <a:r>
              <a:rPr lang="en-US" dirty="0">
                <a:latin typeface="Open Sans"/>
              </a:rPr>
              <a:t>cannot contain the first or last name.</a:t>
            </a:r>
          </a:p>
          <a:p>
            <a:pPr>
              <a:spcBef>
                <a:spcPts val="0"/>
              </a:spcBef>
              <a:spcAft>
                <a:spcPts val="600"/>
              </a:spcAft>
            </a:pPr>
            <a:r>
              <a:rPr lang="en-US" dirty="0">
                <a:latin typeface="Open Sans"/>
              </a:rPr>
              <a:t>cannot contain the birthday in any form.</a:t>
            </a:r>
          </a:p>
          <a:p>
            <a:pPr>
              <a:spcBef>
                <a:spcPts val="0"/>
              </a:spcBef>
              <a:spcAft>
                <a:spcPts val="600"/>
              </a:spcAft>
            </a:pPr>
            <a:r>
              <a:rPr lang="en-US" dirty="0">
                <a:latin typeface="Open Sans"/>
              </a:rPr>
              <a:t>cannot contain any words found in our dictionary or common proper nouns of four letters or longer. In addition, common letter transpositions are not allowed (for example @ for a, ! for i, or zero for O).</a:t>
            </a:r>
          </a:p>
          <a:p>
            <a:endParaRPr lang="en-US" dirty="0"/>
          </a:p>
        </p:txBody>
      </p:sp>
    </p:spTree>
    <p:extLst>
      <p:ext uri="{BB962C8B-B14F-4D97-AF65-F5344CB8AC3E}">
        <p14:creationId xmlns:p14="http://schemas.microsoft.com/office/powerpoint/2010/main" val="21774892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Autofit/>
          </a:bodyPr>
          <a:lstStyle/>
          <a:p>
            <a:r>
              <a:rPr lang="en-US" b="1" dirty="0" smtClean="0">
                <a:latin typeface="Open Sans"/>
              </a:rPr>
              <a:t>OnRamps Student Portal</a:t>
            </a:r>
            <a:endParaRPr lang="en-US" b="1" dirty="0">
              <a:latin typeface="Open Sans"/>
            </a:endParaRPr>
          </a:p>
        </p:txBody>
      </p:sp>
      <p:sp>
        <p:nvSpPr>
          <p:cNvPr id="4" name="Content Placeholder 3"/>
          <p:cNvSpPr>
            <a:spLocks noGrp="1"/>
          </p:cNvSpPr>
          <p:nvPr>
            <p:ph idx="1"/>
          </p:nvPr>
        </p:nvSpPr>
        <p:spPr>
          <a:xfrm>
            <a:off x="457200" y="1752600"/>
            <a:ext cx="8229600" cy="4495800"/>
          </a:xfrm>
        </p:spPr>
        <p:txBody>
          <a:bodyPr/>
          <a:lstStyle/>
          <a:p>
            <a:r>
              <a:rPr lang="en-US" sz="2000" dirty="0" smtClean="0">
                <a:solidFill>
                  <a:schemeClr val="tx1"/>
                </a:solidFill>
                <a:latin typeface="Open Sans"/>
              </a:rPr>
              <a:t>After EID is created, students use their EID and password to access the OnRamps Student Portal: </a:t>
            </a:r>
            <a:r>
              <a:rPr lang="en-US" sz="2000" dirty="0" smtClean="0">
                <a:solidFill>
                  <a:schemeClr val="tx1"/>
                </a:solidFill>
                <a:latin typeface="Open Sans"/>
                <a:hlinkClick r:id="rId3"/>
              </a:rPr>
              <a:t>https</a:t>
            </a:r>
            <a:r>
              <a:rPr lang="en-US" sz="2000" dirty="0">
                <a:solidFill>
                  <a:schemeClr val="tx1"/>
                </a:solidFill>
                <a:latin typeface="Open Sans"/>
                <a:hlinkClick r:id="rId3"/>
              </a:rPr>
              <a:t>://utdirect.utexas.edu/apps/ce/osis</a:t>
            </a:r>
            <a:r>
              <a:rPr lang="en-US" sz="2000" dirty="0" smtClean="0">
                <a:solidFill>
                  <a:schemeClr val="tx1"/>
                </a:solidFill>
                <a:latin typeface="Open Sans"/>
                <a:hlinkClick r:id="rId3"/>
              </a:rPr>
              <a:t>/</a:t>
            </a:r>
            <a:endParaRPr lang="en-US" sz="2000" dirty="0" smtClean="0">
              <a:solidFill>
                <a:schemeClr val="tx1"/>
              </a:solidFill>
              <a:latin typeface="Open Sans"/>
            </a:endParaRPr>
          </a:p>
          <a:p>
            <a:endParaRPr lang="en-US" sz="2000" dirty="0" smtClean="0">
              <a:solidFill>
                <a:schemeClr val="tx1"/>
              </a:solidFill>
              <a:latin typeface="Open Sans"/>
            </a:endParaRPr>
          </a:p>
          <a:p>
            <a:pPr marL="0" indent="0">
              <a:buNone/>
            </a:pPr>
            <a:endParaRPr lang="en-US" dirty="0"/>
          </a:p>
        </p:txBody>
      </p:sp>
      <p:pic>
        <p:nvPicPr>
          <p:cNvPr id="5" name="Picture 4"/>
          <p:cNvPicPr>
            <a:picLocks noChangeAspect="1"/>
          </p:cNvPicPr>
          <p:nvPr/>
        </p:nvPicPr>
        <p:blipFill>
          <a:blip r:embed="rId4"/>
          <a:stretch>
            <a:fillRect/>
          </a:stretch>
        </p:blipFill>
        <p:spPr>
          <a:xfrm>
            <a:off x="1981200" y="2930854"/>
            <a:ext cx="5338762" cy="33175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04586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Autofit/>
          </a:bodyPr>
          <a:lstStyle/>
          <a:p>
            <a:r>
              <a:rPr lang="en-US" b="1" dirty="0" smtClean="0">
                <a:latin typeface="Open Sans"/>
              </a:rPr>
              <a:t>OnRamps Student Portal</a:t>
            </a:r>
            <a:endParaRPr lang="en-US" b="1" dirty="0">
              <a:latin typeface="Open Sans"/>
            </a:endParaRPr>
          </a:p>
        </p:txBody>
      </p:sp>
      <p:sp>
        <p:nvSpPr>
          <p:cNvPr id="4" name="Content Placeholder 3"/>
          <p:cNvSpPr>
            <a:spLocks noGrp="1"/>
          </p:cNvSpPr>
          <p:nvPr>
            <p:ph idx="1"/>
          </p:nvPr>
        </p:nvSpPr>
        <p:spPr>
          <a:xfrm>
            <a:off x="457200" y="1752600"/>
            <a:ext cx="8229600" cy="4495800"/>
          </a:xfrm>
        </p:spPr>
        <p:txBody>
          <a:bodyPr/>
          <a:lstStyle/>
          <a:p>
            <a:r>
              <a:rPr lang="en-US" sz="2000" dirty="0" smtClean="0">
                <a:solidFill>
                  <a:schemeClr val="tx1"/>
                </a:solidFill>
                <a:latin typeface="Open Sans"/>
              </a:rPr>
              <a:t>Students click “Create a Profile” and create their OnRamps student profile.</a:t>
            </a:r>
          </a:p>
          <a:p>
            <a:endParaRPr lang="en-US" dirty="0">
              <a:solidFill>
                <a:schemeClr val="tx1"/>
              </a:solidFill>
              <a:latin typeface="Open Sans"/>
            </a:endParaRPr>
          </a:p>
        </p:txBody>
      </p:sp>
      <p:pic>
        <p:nvPicPr>
          <p:cNvPr id="3" name="Picture 2"/>
          <p:cNvPicPr>
            <a:picLocks noChangeAspect="1"/>
          </p:cNvPicPr>
          <p:nvPr/>
        </p:nvPicPr>
        <p:blipFill>
          <a:blip r:embed="rId3"/>
          <a:stretch>
            <a:fillRect/>
          </a:stretch>
        </p:blipFill>
        <p:spPr>
          <a:xfrm>
            <a:off x="1349909" y="2590800"/>
            <a:ext cx="6444183" cy="34337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43755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Autofit/>
          </a:bodyPr>
          <a:lstStyle/>
          <a:p>
            <a:r>
              <a:rPr lang="en-US" sz="4000" b="1" dirty="0" smtClean="0">
                <a:latin typeface="Open Sans"/>
              </a:rPr>
              <a:t>Enrollment Step 2: Create Profile</a:t>
            </a:r>
            <a:endParaRPr lang="en-US" sz="4000" b="1" dirty="0">
              <a:latin typeface="Open Sans"/>
            </a:endParaRPr>
          </a:p>
        </p:txBody>
      </p:sp>
      <p:sp>
        <p:nvSpPr>
          <p:cNvPr id="4" name="Content Placeholder 3"/>
          <p:cNvSpPr>
            <a:spLocks noGrp="1"/>
          </p:cNvSpPr>
          <p:nvPr>
            <p:ph idx="1"/>
          </p:nvPr>
        </p:nvSpPr>
        <p:spPr>
          <a:xfrm>
            <a:off x="457200" y="1752600"/>
            <a:ext cx="8229600" cy="4495800"/>
          </a:xfrm>
        </p:spPr>
        <p:txBody>
          <a:bodyPr/>
          <a:lstStyle/>
          <a:p>
            <a:r>
              <a:rPr lang="en-US" sz="1800" dirty="0" smtClean="0">
                <a:solidFill>
                  <a:schemeClr val="tx1"/>
                </a:solidFill>
                <a:latin typeface="Open Sans"/>
              </a:rPr>
              <a:t>Students answer a series of demographics questions. Some information is pre-filled based on the student’s UT EID information. All fields are editable except the UT EID. </a:t>
            </a:r>
          </a:p>
          <a:p>
            <a:endParaRPr lang="en-US" dirty="0">
              <a:solidFill>
                <a:schemeClr val="tx1"/>
              </a:solidFill>
              <a:latin typeface="Open Sans"/>
            </a:endParaRPr>
          </a:p>
        </p:txBody>
      </p:sp>
      <p:pic>
        <p:nvPicPr>
          <p:cNvPr id="5" name="Picture 4"/>
          <p:cNvPicPr>
            <a:picLocks noChangeAspect="1"/>
          </p:cNvPicPr>
          <p:nvPr/>
        </p:nvPicPr>
        <p:blipFill>
          <a:blip r:embed="rId3"/>
          <a:stretch>
            <a:fillRect/>
          </a:stretch>
        </p:blipFill>
        <p:spPr>
          <a:xfrm>
            <a:off x="944833" y="2743200"/>
            <a:ext cx="7254333" cy="3962400"/>
          </a:xfrm>
          <a:prstGeom prst="rect">
            <a:avLst/>
          </a:prstGeom>
        </p:spPr>
      </p:pic>
    </p:spTree>
    <p:extLst>
      <p:ext uri="{BB962C8B-B14F-4D97-AF65-F5344CB8AC3E}">
        <p14:creationId xmlns:p14="http://schemas.microsoft.com/office/powerpoint/2010/main" val="28868154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Autofit/>
          </a:bodyPr>
          <a:lstStyle/>
          <a:p>
            <a:r>
              <a:rPr lang="en-US" sz="4000" b="1" dirty="0" smtClean="0">
                <a:latin typeface="Open Sans"/>
              </a:rPr>
              <a:t>Create </a:t>
            </a:r>
            <a:r>
              <a:rPr lang="en-US" sz="4000" b="1" dirty="0">
                <a:latin typeface="Open Sans"/>
              </a:rPr>
              <a:t>Profile</a:t>
            </a:r>
          </a:p>
        </p:txBody>
      </p:sp>
      <p:pic>
        <p:nvPicPr>
          <p:cNvPr id="6" name="Picture 5"/>
          <p:cNvPicPr>
            <a:picLocks noChangeAspect="1"/>
          </p:cNvPicPr>
          <p:nvPr/>
        </p:nvPicPr>
        <p:blipFill>
          <a:blip r:embed="rId3"/>
          <a:stretch>
            <a:fillRect/>
          </a:stretch>
        </p:blipFill>
        <p:spPr>
          <a:xfrm>
            <a:off x="190790" y="1905000"/>
            <a:ext cx="8762421"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46143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Autofit/>
          </a:bodyPr>
          <a:lstStyle/>
          <a:p>
            <a:r>
              <a:rPr lang="en-US" sz="4000" b="1" dirty="0">
                <a:latin typeface="Open Sans"/>
              </a:rPr>
              <a:t>Create Profile</a:t>
            </a:r>
          </a:p>
        </p:txBody>
      </p:sp>
      <p:pic>
        <p:nvPicPr>
          <p:cNvPr id="3" name="Picture 2"/>
          <p:cNvPicPr>
            <a:picLocks noChangeAspect="1"/>
          </p:cNvPicPr>
          <p:nvPr/>
        </p:nvPicPr>
        <p:blipFill>
          <a:blip r:embed="rId3"/>
          <a:stretch>
            <a:fillRect/>
          </a:stretch>
        </p:blipFill>
        <p:spPr>
          <a:xfrm>
            <a:off x="409048" y="2057400"/>
            <a:ext cx="8325905" cy="4057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923872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Autofit/>
          </a:bodyPr>
          <a:lstStyle/>
          <a:p>
            <a:r>
              <a:rPr lang="en-US" sz="4000" b="1" dirty="0" smtClean="0">
                <a:latin typeface="Open Sans"/>
              </a:rPr>
              <a:t>Create </a:t>
            </a:r>
            <a:r>
              <a:rPr lang="en-US" sz="4000" b="1" dirty="0">
                <a:latin typeface="Open Sans"/>
              </a:rPr>
              <a:t>Profile</a:t>
            </a:r>
          </a:p>
        </p:txBody>
      </p:sp>
      <p:sp>
        <p:nvSpPr>
          <p:cNvPr id="4" name="Content Placeholder 3"/>
          <p:cNvSpPr>
            <a:spLocks noGrp="1"/>
          </p:cNvSpPr>
          <p:nvPr>
            <p:ph idx="1"/>
          </p:nvPr>
        </p:nvSpPr>
        <p:spPr>
          <a:xfrm>
            <a:off x="457200" y="1752600"/>
            <a:ext cx="8229600" cy="4495800"/>
          </a:xfrm>
        </p:spPr>
        <p:txBody>
          <a:bodyPr>
            <a:normAutofit/>
          </a:bodyPr>
          <a:lstStyle/>
          <a:p>
            <a:r>
              <a:rPr lang="en-US" sz="1600" dirty="0" smtClean="0">
                <a:solidFill>
                  <a:schemeClr val="tx1"/>
                </a:solidFill>
                <a:latin typeface="Open Sans"/>
              </a:rPr>
              <a:t>Students will answer questions about meeting TSI requirements. Students who select Yes will be prompted to select how they met requirements. Students who select No or I don’t know will not be further prompted. </a:t>
            </a:r>
            <a:endParaRPr lang="en-US" sz="2800" dirty="0">
              <a:solidFill>
                <a:schemeClr val="tx1"/>
              </a:solidFill>
              <a:latin typeface="Open Sans"/>
            </a:endParaRPr>
          </a:p>
        </p:txBody>
      </p:sp>
      <p:pic>
        <p:nvPicPr>
          <p:cNvPr id="3" name="Picture 2"/>
          <p:cNvPicPr>
            <a:picLocks noChangeAspect="1"/>
          </p:cNvPicPr>
          <p:nvPr/>
        </p:nvPicPr>
        <p:blipFill>
          <a:blip r:embed="rId3"/>
          <a:stretch>
            <a:fillRect/>
          </a:stretch>
        </p:blipFill>
        <p:spPr>
          <a:xfrm>
            <a:off x="228600" y="2819400"/>
            <a:ext cx="8730319" cy="3276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49599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Autofit/>
          </a:bodyPr>
          <a:lstStyle/>
          <a:p>
            <a:r>
              <a:rPr lang="en-US" sz="4000" b="1" dirty="0" smtClean="0">
                <a:latin typeface="Open Sans"/>
              </a:rPr>
              <a:t>FERPA</a:t>
            </a:r>
            <a:endParaRPr lang="en-US" sz="3600" b="1" dirty="0">
              <a:latin typeface="Open Sans"/>
            </a:endParaRPr>
          </a:p>
        </p:txBody>
      </p:sp>
      <p:sp>
        <p:nvSpPr>
          <p:cNvPr id="4" name="Content Placeholder 3"/>
          <p:cNvSpPr>
            <a:spLocks noGrp="1"/>
          </p:cNvSpPr>
          <p:nvPr>
            <p:ph idx="1"/>
          </p:nvPr>
        </p:nvSpPr>
        <p:spPr>
          <a:xfrm>
            <a:off x="457200" y="1752600"/>
            <a:ext cx="8229600" cy="4495800"/>
          </a:xfrm>
        </p:spPr>
        <p:txBody>
          <a:bodyPr>
            <a:normAutofit/>
          </a:bodyPr>
          <a:lstStyle/>
          <a:p>
            <a:r>
              <a:rPr lang="en-US" sz="1600" dirty="0" smtClean="0">
                <a:solidFill>
                  <a:schemeClr val="tx1"/>
                </a:solidFill>
                <a:latin typeface="Open Sans"/>
              </a:rPr>
              <a:t>The final step in creating a profile is reading a FERPA notification and selecting a checkbox indicating that the student has been notified of FERPA rights. Students will </a:t>
            </a:r>
            <a:r>
              <a:rPr lang="en-US" sz="1600" b="1" dirty="0" smtClean="0">
                <a:solidFill>
                  <a:schemeClr val="tx1"/>
                </a:solidFill>
                <a:latin typeface="Open Sans"/>
              </a:rPr>
              <a:t>not</a:t>
            </a:r>
            <a:r>
              <a:rPr lang="en-US" sz="1600" dirty="0" smtClean="0">
                <a:solidFill>
                  <a:schemeClr val="tx1"/>
                </a:solidFill>
                <a:latin typeface="Open Sans"/>
              </a:rPr>
              <a:t> be able to create a profile without selecting the checkbox. </a:t>
            </a:r>
            <a:endParaRPr lang="en-US" sz="2800" dirty="0">
              <a:solidFill>
                <a:schemeClr val="tx1"/>
              </a:solidFill>
              <a:latin typeface="Open Sans"/>
            </a:endParaRPr>
          </a:p>
        </p:txBody>
      </p:sp>
      <p:pic>
        <p:nvPicPr>
          <p:cNvPr id="5" name="Picture 4"/>
          <p:cNvPicPr>
            <a:picLocks noChangeAspect="1"/>
          </p:cNvPicPr>
          <p:nvPr/>
        </p:nvPicPr>
        <p:blipFill>
          <a:blip r:embed="rId3"/>
          <a:stretch>
            <a:fillRect/>
          </a:stretch>
        </p:blipFill>
        <p:spPr>
          <a:xfrm>
            <a:off x="609600" y="2743200"/>
            <a:ext cx="7924800" cy="3975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8163332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776" y="914400"/>
            <a:ext cx="8172449" cy="707886"/>
          </a:xfrm>
          <a:prstGeom prst="rect">
            <a:avLst/>
          </a:prstGeom>
          <a:noFill/>
        </p:spPr>
        <p:txBody>
          <a:bodyPr wrap="square" rtlCol="0">
            <a:spAutoFit/>
          </a:bodyPr>
          <a:lstStyle/>
          <a:p>
            <a:pPr algn="ctr"/>
            <a:r>
              <a:rPr lang="en-US" sz="4000" b="1" dirty="0" smtClean="0">
                <a:solidFill>
                  <a:schemeClr val="tx1">
                    <a:lumMod val="75000"/>
                    <a:lumOff val="25000"/>
                  </a:schemeClr>
                </a:solidFill>
                <a:latin typeface="Open Sans"/>
              </a:rPr>
              <a:t>Enrollment Step 3: Registration</a:t>
            </a:r>
            <a:endParaRPr lang="en-US" sz="4000" b="1" dirty="0">
              <a:solidFill>
                <a:schemeClr val="tx1">
                  <a:lumMod val="75000"/>
                  <a:lumOff val="25000"/>
                </a:schemeClr>
              </a:solidFill>
              <a:latin typeface="Open Sans"/>
            </a:endParaRPr>
          </a:p>
        </p:txBody>
      </p:sp>
      <p:sp>
        <p:nvSpPr>
          <p:cNvPr id="5" name="TextBox 4"/>
          <p:cNvSpPr txBox="1"/>
          <p:nvPr/>
        </p:nvSpPr>
        <p:spPr>
          <a:xfrm>
            <a:off x="665861" y="1618327"/>
            <a:ext cx="8048624"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800" dirty="0" smtClean="0">
                <a:latin typeface="Open Sans"/>
              </a:rPr>
              <a:t>After students create a profile, they will be redirected to the Welcome page. </a:t>
            </a:r>
          </a:p>
          <a:p>
            <a:pPr marL="285750" indent="-285750">
              <a:spcAft>
                <a:spcPts val="600"/>
              </a:spcAft>
              <a:buFont typeface="Arial" panose="020B0604020202020204" pitchFamily="34" charset="0"/>
              <a:buChar char="•"/>
            </a:pPr>
            <a:r>
              <a:rPr lang="en-US" sz="1800" dirty="0" smtClean="0">
                <a:latin typeface="Open Sans"/>
              </a:rPr>
              <a:t>Students should click “Register for a Course” to register for their OnRamps Course. </a:t>
            </a:r>
          </a:p>
        </p:txBody>
      </p:sp>
      <p:pic>
        <p:nvPicPr>
          <p:cNvPr id="4" name="Picture 3"/>
          <p:cNvPicPr>
            <a:picLocks noChangeAspect="1"/>
          </p:cNvPicPr>
          <p:nvPr/>
        </p:nvPicPr>
        <p:blipFill>
          <a:blip r:embed="rId3"/>
          <a:stretch>
            <a:fillRect/>
          </a:stretch>
        </p:blipFill>
        <p:spPr>
          <a:xfrm>
            <a:off x="1981200" y="2937485"/>
            <a:ext cx="5813076" cy="3613273"/>
          </a:xfrm>
          <a:prstGeom prst="rect">
            <a:avLst/>
          </a:prstGeom>
        </p:spPr>
      </p:pic>
      <p:sp>
        <p:nvSpPr>
          <p:cNvPr id="9" name="Rounded Rectangle 8"/>
          <p:cNvSpPr/>
          <p:nvPr/>
        </p:nvSpPr>
        <p:spPr>
          <a:xfrm>
            <a:off x="3505200" y="5791200"/>
            <a:ext cx="2743200" cy="41583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8160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229600" cy="2971800"/>
          </a:xfrm>
        </p:spPr>
        <p:txBody>
          <a:bodyPr>
            <a:normAutofit/>
          </a:bodyPr>
          <a:lstStyle/>
          <a:p>
            <a:r>
              <a:rPr lang="en-US" dirty="0" smtClean="0"/>
              <a:t>PART 1:</a:t>
            </a:r>
            <a:br>
              <a:rPr lang="en-US" dirty="0" smtClean="0"/>
            </a:br>
            <a:r>
              <a:rPr lang="en-US" dirty="0" smtClean="0"/>
              <a:t>Registration</a:t>
            </a:r>
            <a:endParaRPr lang="en-US" dirty="0"/>
          </a:p>
        </p:txBody>
      </p:sp>
    </p:spTree>
    <p:extLst>
      <p:ext uri="{BB962C8B-B14F-4D97-AF65-F5344CB8AC3E}">
        <p14:creationId xmlns:p14="http://schemas.microsoft.com/office/powerpoint/2010/main" val="41969374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5776" y="914400"/>
            <a:ext cx="8172449" cy="731520"/>
          </a:xfrm>
          <a:prstGeom prst="rect">
            <a:avLst/>
          </a:prstGeom>
          <a:noFill/>
        </p:spPr>
        <p:txBody>
          <a:bodyPr wrap="square" rtlCol="0">
            <a:spAutoFit/>
          </a:bodyPr>
          <a:lstStyle/>
          <a:p>
            <a:pPr algn="ctr"/>
            <a:r>
              <a:rPr lang="en-US" sz="4000" b="1" dirty="0" smtClean="0">
                <a:solidFill>
                  <a:schemeClr val="tx1">
                    <a:lumMod val="75000"/>
                    <a:lumOff val="25000"/>
                  </a:schemeClr>
                </a:solidFill>
                <a:latin typeface="Open Sans"/>
              </a:rPr>
              <a:t>Registration</a:t>
            </a:r>
            <a:endParaRPr lang="en-US" sz="4000" b="1" dirty="0">
              <a:solidFill>
                <a:schemeClr val="tx1">
                  <a:lumMod val="75000"/>
                  <a:lumOff val="25000"/>
                </a:schemeClr>
              </a:solidFill>
              <a:latin typeface="Open Sans"/>
            </a:endParaRPr>
          </a:p>
        </p:txBody>
      </p:sp>
      <p:sp>
        <p:nvSpPr>
          <p:cNvPr id="5" name="TextBox 4"/>
          <p:cNvSpPr txBox="1"/>
          <p:nvPr/>
        </p:nvSpPr>
        <p:spPr>
          <a:xfrm>
            <a:off x="5791200" y="1809713"/>
            <a:ext cx="3019424"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latin typeface="Open Sans"/>
              </a:rPr>
              <a:t>Student selects the appropriate District, Campus, Course, Instructor, and Section and clicks </a:t>
            </a:r>
            <a:r>
              <a:rPr lang="en-US" sz="1800" i="1" dirty="0" smtClean="0">
                <a:latin typeface="Open Sans"/>
              </a:rPr>
              <a:t>Submit</a:t>
            </a:r>
            <a:r>
              <a:rPr lang="en-US" sz="1800" dirty="0" smtClean="0">
                <a:latin typeface="Open Sans"/>
              </a:rPr>
              <a:t>. </a:t>
            </a:r>
          </a:p>
        </p:txBody>
      </p:sp>
      <p:pic>
        <p:nvPicPr>
          <p:cNvPr id="10" name="Picture 9"/>
          <p:cNvPicPr>
            <a:picLocks noChangeAspect="1"/>
          </p:cNvPicPr>
          <p:nvPr/>
        </p:nvPicPr>
        <p:blipFill>
          <a:blip r:embed="rId3"/>
          <a:stretch>
            <a:fillRect/>
          </a:stretch>
        </p:blipFill>
        <p:spPr>
          <a:xfrm>
            <a:off x="386392" y="2057400"/>
            <a:ext cx="5432303" cy="3495675"/>
          </a:xfrm>
          <a:prstGeom prst="rect">
            <a:avLst/>
          </a:prstGeom>
        </p:spPr>
      </p:pic>
      <p:sp>
        <p:nvSpPr>
          <p:cNvPr id="9" name="Rounded Rectangle 8"/>
          <p:cNvSpPr/>
          <p:nvPr/>
        </p:nvSpPr>
        <p:spPr>
          <a:xfrm>
            <a:off x="4095750" y="4876800"/>
            <a:ext cx="952500" cy="76930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70606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520"/>
          </a:xfrm>
        </p:spPr>
        <p:txBody>
          <a:bodyPr>
            <a:normAutofit/>
          </a:bodyPr>
          <a:lstStyle/>
          <a:p>
            <a:r>
              <a:rPr lang="en-US" sz="4000" b="1" dirty="0" smtClean="0">
                <a:latin typeface="Open Sans"/>
                <a:cs typeface="Arial" panose="020B0604020202020204" pitchFamily="34" charset="0"/>
              </a:rPr>
              <a:t>Registration</a:t>
            </a:r>
            <a:endParaRPr lang="en-US" sz="4000" dirty="0">
              <a:latin typeface="Open Sans"/>
              <a:cs typeface="Arial" panose="020B0604020202020204" pitchFamily="34" charset="0"/>
            </a:endParaRPr>
          </a:p>
        </p:txBody>
      </p:sp>
      <p:sp>
        <p:nvSpPr>
          <p:cNvPr id="5" name="Content Placeholder 4"/>
          <p:cNvSpPr>
            <a:spLocks noGrp="1"/>
          </p:cNvSpPr>
          <p:nvPr>
            <p:ph idx="1"/>
          </p:nvPr>
        </p:nvSpPr>
        <p:spPr>
          <a:xfrm>
            <a:off x="457200" y="1752600"/>
            <a:ext cx="8229600" cy="4572000"/>
          </a:xfrm>
        </p:spPr>
        <p:txBody>
          <a:bodyPr>
            <a:normAutofit/>
          </a:bodyPr>
          <a:lstStyle/>
          <a:p>
            <a:r>
              <a:rPr lang="en-US" sz="2400" dirty="0" smtClean="0">
                <a:solidFill>
                  <a:schemeClr val="tx1"/>
                </a:solidFill>
              </a:rPr>
              <a:t>After clicking </a:t>
            </a:r>
            <a:r>
              <a:rPr lang="en-US" sz="2400" i="1" dirty="0" smtClean="0">
                <a:solidFill>
                  <a:schemeClr val="tx1"/>
                </a:solidFill>
              </a:rPr>
              <a:t>Submit</a:t>
            </a:r>
            <a:r>
              <a:rPr lang="en-US" sz="2400" dirty="0" smtClean="0">
                <a:solidFill>
                  <a:schemeClr val="tx1"/>
                </a:solidFill>
              </a:rPr>
              <a:t>, the student can review the enrollment on the Current Enrollments page. </a:t>
            </a:r>
          </a:p>
          <a:p>
            <a:endParaRPr lang="en-US" sz="2400" dirty="0">
              <a:solidFill>
                <a:schemeClr val="tx1"/>
              </a:solidFill>
            </a:endParaRPr>
          </a:p>
        </p:txBody>
      </p:sp>
      <p:pic>
        <p:nvPicPr>
          <p:cNvPr id="8" name="Picture 7"/>
          <p:cNvPicPr>
            <a:picLocks noChangeAspect="1"/>
          </p:cNvPicPr>
          <p:nvPr/>
        </p:nvPicPr>
        <p:blipFill>
          <a:blip r:embed="rId3"/>
          <a:stretch>
            <a:fillRect/>
          </a:stretch>
        </p:blipFill>
        <p:spPr>
          <a:xfrm>
            <a:off x="1080733" y="2743200"/>
            <a:ext cx="6982535" cy="3038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299626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3124" y="1737360"/>
            <a:ext cx="7417751" cy="923330"/>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schemeClr val="tx1">
                    <a:lumMod val="75000"/>
                    <a:lumOff val="25000"/>
                  </a:schemeClr>
                </a:solidFill>
                <a:latin typeface="Open Sans"/>
              </a:rPr>
              <a:t>Student clicks </a:t>
            </a:r>
            <a:r>
              <a:rPr lang="en-US" sz="1800" i="1" dirty="0" smtClean="0">
                <a:solidFill>
                  <a:schemeClr val="tx1">
                    <a:lumMod val="75000"/>
                    <a:lumOff val="25000"/>
                  </a:schemeClr>
                </a:solidFill>
                <a:latin typeface="Open Sans"/>
              </a:rPr>
              <a:t>Canvas Login </a:t>
            </a:r>
            <a:r>
              <a:rPr lang="en-US" sz="1800" dirty="0" smtClean="0">
                <a:solidFill>
                  <a:schemeClr val="tx1">
                    <a:lumMod val="75000"/>
                    <a:lumOff val="25000"/>
                  </a:schemeClr>
                </a:solidFill>
                <a:latin typeface="Open Sans"/>
              </a:rPr>
              <a:t>to access OnRamps Orientation and OnRamps Courses. The student will be automatically logged in to Canvas with their EID and password. </a:t>
            </a:r>
            <a:endParaRPr lang="en-US" sz="1800" dirty="0">
              <a:solidFill>
                <a:schemeClr val="tx1">
                  <a:lumMod val="75000"/>
                  <a:lumOff val="25000"/>
                </a:schemeClr>
              </a:solidFill>
              <a:latin typeface="Open Sans"/>
            </a:endParaRPr>
          </a:p>
        </p:txBody>
      </p:sp>
      <p:sp>
        <p:nvSpPr>
          <p:cNvPr id="7" name="Title 1"/>
          <p:cNvSpPr txBox="1">
            <a:spLocks/>
          </p:cNvSpPr>
          <p:nvPr/>
        </p:nvSpPr>
        <p:spPr>
          <a:xfrm>
            <a:off x="304800" y="914400"/>
            <a:ext cx="85344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3200" b="1" dirty="0" smtClean="0">
                <a:latin typeface="Open Sans"/>
              </a:rPr>
              <a:t>Enrollment Step 4: Accessing Courses in Canvas</a:t>
            </a:r>
            <a:endParaRPr lang="en-US" sz="3200" dirty="0">
              <a:latin typeface="Open Sans"/>
            </a:endParaRPr>
          </a:p>
        </p:txBody>
      </p:sp>
      <p:pic>
        <p:nvPicPr>
          <p:cNvPr id="4" name="Picture 3"/>
          <p:cNvPicPr>
            <a:picLocks noChangeAspect="1"/>
          </p:cNvPicPr>
          <p:nvPr/>
        </p:nvPicPr>
        <p:blipFill>
          <a:blip r:embed="rId3"/>
          <a:stretch>
            <a:fillRect/>
          </a:stretch>
        </p:blipFill>
        <p:spPr>
          <a:xfrm>
            <a:off x="1033789" y="2752130"/>
            <a:ext cx="7419322" cy="3886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3581400" y="5867400"/>
            <a:ext cx="1295400" cy="235903"/>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980305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9448" y="1828800"/>
            <a:ext cx="7417751"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schemeClr val="tx1">
                    <a:lumMod val="75000"/>
                    <a:lumOff val="25000"/>
                  </a:schemeClr>
                </a:solidFill>
                <a:latin typeface="Open Sans"/>
              </a:rPr>
              <a:t>Student’s OnRamps Orientation and OnRamps courses appear on the Canvas Dashboard.</a:t>
            </a:r>
            <a:endParaRPr lang="en-US" sz="1800" dirty="0">
              <a:solidFill>
                <a:schemeClr val="tx1">
                  <a:lumMod val="75000"/>
                  <a:lumOff val="25000"/>
                </a:schemeClr>
              </a:solidFill>
              <a:latin typeface="Open Sans"/>
            </a:endParaRPr>
          </a:p>
        </p:txBody>
      </p:sp>
      <p:sp>
        <p:nvSpPr>
          <p:cNvPr id="7" name="Title 1"/>
          <p:cNvSpPr txBox="1">
            <a:spLocks/>
          </p:cNvSpPr>
          <p:nvPr/>
        </p:nvSpPr>
        <p:spPr>
          <a:xfrm>
            <a:off x="304800" y="914400"/>
            <a:ext cx="85344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3600" b="1" dirty="0" smtClean="0">
                <a:latin typeface="Open Sans"/>
              </a:rPr>
              <a:t>Accessing Courses in Canvas</a:t>
            </a:r>
            <a:endParaRPr lang="en-US" sz="3600" dirty="0">
              <a:latin typeface="Open Sans"/>
            </a:endParaRPr>
          </a:p>
        </p:txBody>
      </p:sp>
      <p:pic>
        <p:nvPicPr>
          <p:cNvPr id="2" name="Picture 1"/>
          <p:cNvPicPr>
            <a:picLocks noChangeAspect="1"/>
          </p:cNvPicPr>
          <p:nvPr/>
        </p:nvPicPr>
        <p:blipFill>
          <a:blip r:embed="rId3"/>
          <a:stretch>
            <a:fillRect/>
          </a:stretch>
        </p:blipFill>
        <p:spPr>
          <a:xfrm>
            <a:off x="911218" y="2658011"/>
            <a:ext cx="7321565" cy="3386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084650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71600"/>
            <a:ext cx="8229600" cy="2971800"/>
          </a:xfrm>
        </p:spPr>
        <p:txBody>
          <a:bodyPr>
            <a:normAutofit/>
          </a:bodyPr>
          <a:lstStyle/>
          <a:p>
            <a:r>
              <a:rPr lang="en-US" dirty="0" smtClean="0"/>
              <a:t>PART 2:</a:t>
            </a:r>
            <a:br>
              <a:rPr lang="en-US" dirty="0" smtClean="0"/>
            </a:br>
            <a:r>
              <a:rPr lang="en-US" dirty="0" smtClean="0"/>
              <a:t>OnRamps Orientation</a:t>
            </a:r>
            <a:endParaRPr lang="en-US" dirty="0"/>
          </a:p>
        </p:txBody>
      </p:sp>
    </p:spTree>
    <p:extLst>
      <p:ext uri="{BB962C8B-B14F-4D97-AF65-F5344CB8AC3E}">
        <p14:creationId xmlns:p14="http://schemas.microsoft.com/office/powerpoint/2010/main" val="21049111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59448" y="1828800"/>
            <a:ext cx="7417751" cy="646331"/>
          </a:xfrm>
          <a:prstGeom prst="rect">
            <a:avLst/>
          </a:prstGeom>
          <a:noFill/>
        </p:spPr>
        <p:txBody>
          <a:bodyPr wrap="square" rtlCol="0">
            <a:spAutoFit/>
          </a:bodyPr>
          <a:lstStyle/>
          <a:p>
            <a:pPr marL="285750" indent="-285750">
              <a:buFont typeface="Arial" panose="020B0604020202020204" pitchFamily="34" charset="0"/>
              <a:buChar char="•"/>
            </a:pPr>
            <a:r>
              <a:rPr lang="en-US" sz="1800" dirty="0" smtClean="0">
                <a:solidFill>
                  <a:schemeClr val="tx1">
                    <a:lumMod val="75000"/>
                    <a:lumOff val="25000"/>
                  </a:schemeClr>
                </a:solidFill>
                <a:latin typeface="Open Sans"/>
              </a:rPr>
              <a:t>Student’s OnRamps Orientation is displayed separately from their other courses on the Canvas dashboard</a:t>
            </a:r>
            <a:endParaRPr lang="en-US" sz="1800" dirty="0">
              <a:solidFill>
                <a:schemeClr val="tx1">
                  <a:lumMod val="75000"/>
                  <a:lumOff val="25000"/>
                </a:schemeClr>
              </a:solidFill>
              <a:latin typeface="Open Sans"/>
            </a:endParaRPr>
          </a:p>
        </p:txBody>
      </p:sp>
      <p:sp>
        <p:nvSpPr>
          <p:cNvPr id="7" name="Title 1"/>
          <p:cNvSpPr txBox="1">
            <a:spLocks/>
          </p:cNvSpPr>
          <p:nvPr/>
        </p:nvSpPr>
        <p:spPr>
          <a:xfrm>
            <a:off x="304800" y="914400"/>
            <a:ext cx="85344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3600" b="1" dirty="0" smtClean="0">
                <a:latin typeface="Open Sans"/>
              </a:rPr>
              <a:t>Orientation in Canvas</a:t>
            </a:r>
            <a:endParaRPr lang="en-US" sz="3600" dirty="0">
              <a:latin typeface="Open Sans"/>
            </a:endParaRPr>
          </a:p>
        </p:txBody>
      </p:sp>
      <p:pic>
        <p:nvPicPr>
          <p:cNvPr id="2" name="Picture 1"/>
          <p:cNvPicPr>
            <a:picLocks noChangeAspect="1"/>
          </p:cNvPicPr>
          <p:nvPr/>
        </p:nvPicPr>
        <p:blipFill>
          <a:blip r:embed="rId3"/>
          <a:stretch>
            <a:fillRect/>
          </a:stretch>
        </p:blipFill>
        <p:spPr>
          <a:xfrm>
            <a:off x="911218" y="2658011"/>
            <a:ext cx="7321565" cy="33861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Down Arrow 2"/>
          <p:cNvSpPr/>
          <p:nvPr/>
        </p:nvSpPr>
        <p:spPr bwMode="auto">
          <a:xfrm>
            <a:off x="8001000" y="1981200"/>
            <a:ext cx="484632" cy="978408"/>
          </a:xfrm>
          <a:prstGeom prst="down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ight Arrow 3"/>
          <p:cNvSpPr/>
          <p:nvPr/>
        </p:nvSpPr>
        <p:spPr bwMode="auto">
          <a:xfrm rot="5400000" flipH="1">
            <a:off x="1638300" y="4686300"/>
            <a:ext cx="1752600" cy="1981200"/>
          </a:xfrm>
          <a:prstGeom prst="rightArrow">
            <a:avLst>
              <a:gd name="adj1" fmla="val 50000"/>
              <a:gd name="adj2" fmla="val 49478"/>
            </a:avLst>
          </a:prstGeom>
          <a:solidFill>
            <a:srgbClr val="FF0000"/>
          </a:solidFill>
          <a:ln>
            <a:noFill/>
          </a:ln>
          <a:effectLs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23212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4000" b="1" dirty="0" smtClean="0">
                <a:latin typeface="Open Sans"/>
              </a:rPr>
              <a:t>Orientation Overview</a:t>
            </a:r>
            <a:endParaRPr lang="en-US" sz="4000" dirty="0">
              <a:latin typeface="Open Sans"/>
            </a:endParaRPr>
          </a:p>
        </p:txBody>
      </p:sp>
      <p:sp>
        <p:nvSpPr>
          <p:cNvPr id="2" name="Content Placeholder 1"/>
          <p:cNvSpPr>
            <a:spLocks noGrp="1"/>
          </p:cNvSpPr>
          <p:nvPr>
            <p:ph idx="1"/>
          </p:nvPr>
        </p:nvSpPr>
        <p:spPr/>
        <p:txBody>
          <a:bodyPr>
            <a:normAutofit/>
          </a:bodyPr>
          <a:lstStyle/>
          <a:p>
            <a:r>
              <a:rPr lang="en-US" dirty="0" smtClean="0"/>
              <a:t>Four modules delivered in Canvas course for all students participating in OnRamps</a:t>
            </a:r>
          </a:p>
          <a:p>
            <a:r>
              <a:rPr lang="en-US" dirty="0" smtClean="0"/>
              <a:t>Delivered in first week, ideally in class</a:t>
            </a:r>
          </a:p>
          <a:p>
            <a:r>
              <a:rPr lang="en-US" dirty="0" smtClean="0"/>
              <a:t>1% of college grade (completion)</a:t>
            </a:r>
          </a:p>
          <a:p>
            <a:r>
              <a:rPr lang="en-US" dirty="0" smtClean="0"/>
              <a:t>Encouraged for high school grade</a:t>
            </a:r>
            <a:endParaRPr lang="en-US" dirty="0"/>
          </a:p>
          <a:p>
            <a:pPr marL="400050" lvl="1" indent="0">
              <a:buNone/>
            </a:pPr>
            <a:endParaRPr lang="en-US" dirty="0" smtClean="0"/>
          </a:p>
        </p:txBody>
      </p:sp>
    </p:spTree>
    <p:extLst>
      <p:ext uri="{BB962C8B-B14F-4D97-AF65-F5344CB8AC3E}">
        <p14:creationId xmlns:p14="http://schemas.microsoft.com/office/powerpoint/2010/main" val="155506719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4000" b="1" dirty="0" smtClean="0">
                <a:latin typeface="Open Sans"/>
              </a:rPr>
              <a:t>Orientation Overview</a:t>
            </a:r>
            <a:endParaRPr lang="en-US" sz="4000" dirty="0">
              <a:latin typeface="Open Sans"/>
            </a:endParaRPr>
          </a:p>
        </p:txBody>
      </p:sp>
      <p:pic>
        <p:nvPicPr>
          <p:cNvPr id="6" name="Content Placeholder 5"/>
          <p:cNvPicPr>
            <a:picLocks noGrp="1" noChangeAspect="1"/>
          </p:cNvPicPr>
          <p:nvPr>
            <p:ph idx="1"/>
          </p:nvPr>
        </p:nvPicPr>
        <p:blipFill>
          <a:blip r:embed="rId3"/>
          <a:stretch>
            <a:fillRect/>
          </a:stretch>
        </p:blipFill>
        <p:spPr>
          <a:xfrm>
            <a:off x="2000365" y="1645919"/>
            <a:ext cx="5143271" cy="4949748"/>
          </a:xfrm>
          <a:prstGeom prst="rect">
            <a:avLst/>
          </a:prstGeom>
        </p:spPr>
      </p:pic>
      <p:sp>
        <p:nvSpPr>
          <p:cNvPr id="2" name="TextBox 1"/>
          <p:cNvSpPr txBox="1"/>
          <p:nvPr/>
        </p:nvSpPr>
        <p:spPr>
          <a:xfrm>
            <a:off x="2438400" y="2971800"/>
            <a:ext cx="1828800" cy="646331"/>
          </a:xfrm>
          <a:prstGeom prst="rect">
            <a:avLst/>
          </a:prstGeom>
          <a:noFill/>
        </p:spPr>
        <p:txBody>
          <a:bodyPr wrap="square" rtlCol="0">
            <a:spAutoFit/>
          </a:bodyPr>
          <a:lstStyle/>
          <a:p>
            <a:pPr algn="ctr"/>
            <a:r>
              <a:rPr lang="en-US" sz="3600" b="1" dirty="0" smtClean="0">
                <a:solidFill>
                  <a:srgbClr val="FF0000"/>
                </a:solidFill>
              </a:rPr>
              <a:t>STEP 1</a:t>
            </a:r>
            <a:endParaRPr lang="en-US" sz="3600" b="1" dirty="0">
              <a:solidFill>
                <a:srgbClr val="FF0000"/>
              </a:solidFill>
            </a:endParaRPr>
          </a:p>
        </p:txBody>
      </p:sp>
      <p:sp>
        <p:nvSpPr>
          <p:cNvPr id="3" name="Rectangle 2"/>
          <p:cNvSpPr/>
          <p:nvPr/>
        </p:nvSpPr>
        <p:spPr>
          <a:xfrm>
            <a:off x="4822163" y="2971799"/>
            <a:ext cx="1766510" cy="646331"/>
          </a:xfrm>
          <a:prstGeom prst="rect">
            <a:avLst/>
          </a:prstGeom>
        </p:spPr>
        <p:txBody>
          <a:bodyPr wrap="none">
            <a:spAutoFit/>
          </a:bodyPr>
          <a:lstStyle/>
          <a:p>
            <a:pPr lvl="0" algn="ctr"/>
            <a:r>
              <a:rPr lang="en-US" sz="3600" b="1" dirty="0">
                <a:solidFill>
                  <a:srgbClr val="FF0000"/>
                </a:solidFill>
              </a:rPr>
              <a:t>STEP </a:t>
            </a:r>
            <a:r>
              <a:rPr lang="en-US" sz="3600" b="1" dirty="0" smtClean="0">
                <a:solidFill>
                  <a:srgbClr val="FF0000"/>
                </a:solidFill>
              </a:rPr>
              <a:t>2</a:t>
            </a:r>
            <a:endParaRPr lang="en-US" sz="3600" b="1" dirty="0">
              <a:solidFill>
                <a:srgbClr val="FF0000"/>
              </a:solidFill>
            </a:endParaRPr>
          </a:p>
        </p:txBody>
      </p:sp>
      <p:sp>
        <p:nvSpPr>
          <p:cNvPr id="4" name="Rectangle 3"/>
          <p:cNvSpPr/>
          <p:nvPr/>
        </p:nvSpPr>
        <p:spPr>
          <a:xfrm>
            <a:off x="2438400" y="5105400"/>
            <a:ext cx="1766510" cy="646331"/>
          </a:xfrm>
          <a:prstGeom prst="rect">
            <a:avLst/>
          </a:prstGeom>
        </p:spPr>
        <p:txBody>
          <a:bodyPr wrap="none">
            <a:spAutoFit/>
          </a:bodyPr>
          <a:lstStyle/>
          <a:p>
            <a:pPr lvl="0" algn="ctr"/>
            <a:r>
              <a:rPr lang="en-US" sz="3600" b="1" dirty="0">
                <a:solidFill>
                  <a:srgbClr val="FF0000"/>
                </a:solidFill>
              </a:rPr>
              <a:t>STEP </a:t>
            </a:r>
            <a:r>
              <a:rPr lang="en-US" sz="3600" b="1" dirty="0" smtClean="0">
                <a:solidFill>
                  <a:srgbClr val="FF0000"/>
                </a:solidFill>
              </a:rPr>
              <a:t>3</a:t>
            </a:r>
            <a:endParaRPr lang="en-US" sz="3600" b="1" dirty="0">
              <a:solidFill>
                <a:srgbClr val="FF0000"/>
              </a:solidFill>
            </a:endParaRPr>
          </a:p>
        </p:txBody>
      </p:sp>
      <p:sp>
        <p:nvSpPr>
          <p:cNvPr id="7" name="Rectangle 6"/>
          <p:cNvSpPr/>
          <p:nvPr/>
        </p:nvSpPr>
        <p:spPr>
          <a:xfrm>
            <a:off x="4791018" y="5105400"/>
            <a:ext cx="1766510" cy="646331"/>
          </a:xfrm>
          <a:prstGeom prst="rect">
            <a:avLst/>
          </a:prstGeom>
        </p:spPr>
        <p:txBody>
          <a:bodyPr wrap="none">
            <a:spAutoFit/>
          </a:bodyPr>
          <a:lstStyle/>
          <a:p>
            <a:pPr lvl="0" algn="ctr"/>
            <a:r>
              <a:rPr lang="en-US" sz="3600" b="1" dirty="0">
                <a:solidFill>
                  <a:srgbClr val="FF0000"/>
                </a:solidFill>
              </a:rPr>
              <a:t>STEP </a:t>
            </a:r>
            <a:r>
              <a:rPr lang="en-US" sz="3600" b="1" dirty="0" smtClean="0">
                <a:solidFill>
                  <a:srgbClr val="FF0000"/>
                </a:solidFill>
              </a:rPr>
              <a:t>4</a:t>
            </a:r>
            <a:endParaRPr lang="en-US" sz="3600" b="1" dirty="0">
              <a:solidFill>
                <a:srgbClr val="FF0000"/>
              </a:solidFill>
            </a:endParaRPr>
          </a:p>
        </p:txBody>
      </p:sp>
    </p:spTree>
    <p:extLst>
      <p:ext uri="{BB962C8B-B14F-4D97-AF65-F5344CB8AC3E}">
        <p14:creationId xmlns:p14="http://schemas.microsoft.com/office/powerpoint/2010/main" val="31111416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4000" b="1" dirty="0" smtClean="0">
                <a:latin typeface="Open Sans"/>
              </a:rPr>
              <a:t>Step 1</a:t>
            </a:r>
            <a:endParaRPr lang="en-US" sz="4000" dirty="0">
              <a:latin typeface="Open Sans"/>
            </a:endParaRPr>
          </a:p>
        </p:txBody>
      </p:sp>
      <p:sp>
        <p:nvSpPr>
          <p:cNvPr id="2" name="Content Placeholder 1"/>
          <p:cNvSpPr>
            <a:spLocks noGrp="1"/>
          </p:cNvSpPr>
          <p:nvPr>
            <p:ph idx="1"/>
          </p:nvPr>
        </p:nvSpPr>
        <p:spPr>
          <a:xfrm>
            <a:off x="457200" y="1828800"/>
            <a:ext cx="8229600" cy="4419600"/>
          </a:xfrm>
        </p:spPr>
        <p:txBody>
          <a:bodyPr>
            <a:normAutofit/>
          </a:bodyPr>
          <a:lstStyle/>
          <a:p>
            <a:r>
              <a:rPr lang="en-US" sz="2400" dirty="0"/>
              <a:t>When first accessing Orientation, students should click on STEP 1. They will NOT have access to STEP 2-4. </a:t>
            </a:r>
          </a:p>
          <a:p>
            <a:r>
              <a:rPr lang="en-US" sz="2400" dirty="0" smtClean="0"/>
              <a:t>Students are required to complete Beginning of Course Assessment (STEP 1) before moving on to STEP 2-4. </a:t>
            </a:r>
          </a:p>
        </p:txBody>
      </p:sp>
      <p:pic>
        <p:nvPicPr>
          <p:cNvPr id="3" name="Picture 2"/>
          <p:cNvPicPr>
            <a:picLocks noChangeAspect="1"/>
          </p:cNvPicPr>
          <p:nvPr/>
        </p:nvPicPr>
        <p:blipFill>
          <a:blip r:embed="rId3"/>
          <a:stretch>
            <a:fillRect/>
          </a:stretch>
        </p:blipFill>
        <p:spPr>
          <a:xfrm>
            <a:off x="2819400" y="3505200"/>
            <a:ext cx="3505200" cy="3114790"/>
          </a:xfrm>
          <a:prstGeom prst="rect">
            <a:avLst/>
          </a:prstGeom>
        </p:spPr>
      </p:pic>
    </p:spTree>
    <p:extLst>
      <p:ext uri="{BB962C8B-B14F-4D97-AF65-F5344CB8AC3E}">
        <p14:creationId xmlns:p14="http://schemas.microsoft.com/office/powerpoint/2010/main" val="2856483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3600" b="1" dirty="0" smtClean="0">
                <a:latin typeface="Open Sans"/>
              </a:rPr>
              <a:t>Beginning of Course Assessment </a:t>
            </a:r>
            <a:endParaRPr lang="en-US" sz="3600" dirty="0">
              <a:latin typeface="Open Sans"/>
            </a:endParaRPr>
          </a:p>
        </p:txBody>
      </p:sp>
      <p:sp>
        <p:nvSpPr>
          <p:cNvPr id="2" name="Content Placeholder 1"/>
          <p:cNvSpPr>
            <a:spLocks noGrp="1"/>
          </p:cNvSpPr>
          <p:nvPr>
            <p:ph idx="1"/>
          </p:nvPr>
        </p:nvSpPr>
        <p:spPr>
          <a:xfrm>
            <a:off x="457200" y="2209800"/>
            <a:ext cx="8229600" cy="3276600"/>
          </a:xfrm>
        </p:spPr>
        <p:txBody>
          <a:bodyPr>
            <a:normAutofit/>
          </a:bodyPr>
          <a:lstStyle/>
          <a:p>
            <a:r>
              <a:rPr lang="en-US" sz="2400" dirty="0" smtClean="0"/>
              <a:t>To complete the Beginning of Course Assessment, student will need to click on the blue button on the first page of STEP 1</a:t>
            </a:r>
          </a:p>
        </p:txBody>
      </p:sp>
      <p:pic>
        <p:nvPicPr>
          <p:cNvPr id="4" name="Picture 3"/>
          <p:cNvPicPr>
            <a:picLocks noChangeAspect="1"/>
          </p:cNvPicPr>
          <p:nvPr/>
        </p:nvPicPr>
        <p:blipFill>
          <a:blip r:embed="rId3"/>
          <a:stretch>
            <a:fillRect/>
          </a:stretch>
        </p:blipFill>
        <p:spPr>
          <a:xfrm>
            <a:off x="457200" y="3505200"/>
            <a:ext cx="8007863" cy="2481263"/>
          </a:xfrm>
          <a:prstGeom prst="rect">
            <a:avLst/>
          </a:prstGeom>
          <a:ln>
            <a:solidFill>
              <a:schemeClr val="tx1"/>
            </a:solidFill>
          </a:ln>
        </p:spPr>
      </p:pic>
    </p:spTree>
    <p:extLst>
      <p:ext uri="{BB962C8B-B14F-4D97-AF65-F5344CB8AC3E}">
        <p14:creationId xmlns:p14="http://schemas.microsoft.com/office/powerpoint/2010/main" val="22294170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0" y="914400"/>
            <a:ext cx="6477000" cy="1138773"/>
          </a:xfrm>
          <a:prstGeom prst="rect">
            <a:avLst/>
          </a:prstGeom>
          <a:noFill/>
        </p:spPr>
        <p:txBody>
          <a:bodyPr wrap="square" rtlCol="0">
            <a:spAutoFit/>
          </a:bodyPr>
          <a:lstStyle/>
          <a:p>
            <a:pPr algn="ctr"/>
            <a:r>
              <a:rPr lang="en-US" sz="4000" b="1" dirty="0" smtClean="0">
                <a:solidFill>
                  <a:schemeClr val="tx1">
                    <a:lumMod val="75000"/>
                    <a:lumOff val="25000"/>
                  </a:schemeClr>
                </a:solidFill>
                <a:latin typeface="Open Sans"/>
              </a:rPr>
              <a:t>Aug 22 – Sep 9</a:t>
            </a:r>
          </a:p>
          <a:p>
            <a:pPr algn="ctr"/>
            <a:r>
              <a:rPr lang="en-US" sz="2800" dirty="0" smtClean="0">
                <a:latin typeface="+mj-lt"/>
              </a:rPr>
              <a:t>Course Enrollment</a:t>
            </a:r>
            <a:endParaRPr lang="en-US" sz="2800" dirty="0">
              <a:latin typeface="+mj-lt"/>
            </a:endParaRPr>
          </a:p>
        </p:txBody>
      </p:sp>
      <p:sp>
        <p:nvSpPr>
          <p:cNvPr id="3" name="TextBox 2"/>
          <p:cNvSpPr txBox="1"/>
          <p:nvPr/>
        </p:nvSpPr>
        <p:spPr>
          <a:xfrm>
            <a:off x="1143000" y="2590800"/>
            <a:ext cx="6858000" cy="2785378"/>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000" dirty="0" smtClean="0">
                <a:solidFill>
                  <a:schemeClr val="tx1">
                    <a:lumMod val="90000"/>
                    <a:lumOff val="10000"/>
                  </a:schemeClr>
                </a:solidFill>
                <a:latin typeface="Open Sans"/>
              </a:rPr>
              <a:t>Students register for OnRamps course on the OnRamps Student Portal website.</a:t>
            </a:r>
          </a:p>
          <a:p>
            <a:pPr marL="342900" indent="-342900">
              <a:spcAft>
                <a:spcPts val="600"/>
              </a:spcAft>
              <a:buFont typeface="Arial" panose="020B0604020202020204" pitchFamily="34" charset="0"/>
              <a:buChar char="•"/>
            </a:pPr>
            <a:r>
              <a:rPr lang="en-US" sz="2000" dirty="0" smtClean="0">
                <a:solidFill>
                  <a:schemeClr val="tx1">
                    <a:lumMod val="90000"/>
                    <a:lumOff val="10000"/>
                  </a:schemeClr>
                </a:solidFill>
                <a:latin typeface="Open Sans"/>
              </a:rPr>
              <a:t>Registration is facilitated by the Instructor in the high-school classroom.</a:t>
            </a:r>
          </a:p>
          <a:p>
            <a:pPr marL="342900" indent="-342900">
              <a:spcAft>
                <a:spcPts val="600"/>
              </a:spcAft>
              <a:buFont typeface="Arial" panose="020B0604020202020204" pitchFamily="34" charset="0"/>
              <a:buChar char="•"/>
            </a:pPr>
            <a:r>
              <a:rPr lang="en-US" sz="2000" dirty="0" smtClean="0">
                <a:solidFill>
                  <a:schemeClr val="tx1">
                    <a:lumMod val="90000"/>
                    <a:lumOff val="10000"/>
                  </a:schemeClr>
                </a:solidFill>
                <a:latin typeface="Open Sans"/>
              </a:rPr>
              <a:t>After Sep 9, student must obtain permission from UT Instructor of Record to enroll.</a:t>
            </a:r>
          </a:p>
          <a:p>
            <a:pPr marL="342900" indent="-342900">
              <a:buFont typeface="Arial" panose="020B0604020202020204" pitchFamily="34" charset="0"/>
              <a:buChar char="•"/>
            </a:pPr>
            <a:r>
              <a:rPr lang="en-US" sz="2000" dirty="0" smtClean="0">
                <a:solidFill>
                  <a:schemeClr val="tx1">
                    <a:lumMod val="90000"/>
                    <a:lumOff val="10000"/>
                  </a:schemeClr>
                </a:solidFill>
                <a:latin typeface="Open Sans"/>
              </a:rPr>
              <a:t>After Sep 9, Instructor must request student withdrawal if student leaves their classroom.</a:t>
            </a:r>
            <a:endParaRPr lang="en-US" sz="2000" dirty="0">
              <a:solidFill>
                <a:schemeClr val="tx1">
                  <a:lumMod val="90000"/>
                  <a:lumOff val="10000"/>
                </a:schemeClr>
              </a:solidFill>
              <a:latin typeface="Open Sans"/>
            </a:endParaRPr>
          </a:p>
        </p:txBody>
      </p:sp>
    </p:spTree>
    <p:extLst>
      <p:ext uri="{BB962C8B-B14F-4D97-AF65-F5344CB8AC3E}">
        <p14:creationId xmlns:p14="http://schemas.microsoft.com/office/powerpoint/2010/main" val="313507903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3600" b="1" dirty="0" smtClean="0">
                <a:latin typeface="Open Sans"/>
              </a:rPr>
              <a:t>Beginning of Course Assessment </a:t>
            </a:r>
            <a:endParaRPr lang="en-US" sz="3600" dirty="0">
              <a:latin typeface="Open Sans"/>
            </a:endParaRPr>
          </a:p>
        </p:txBody>
      </p:sp>
      <p:sp>
        <p:nvSpPr>
          <p:cNvPr id="2" name="Content Placeholder 1"/>
          <p:cNvSpPr>
            <a:spLocks noGrp="1"/>
          </p:cNvSpPr>
          <p:nvPr>
            <p:ph idx="1"/>
          </p:nvPr>
        </p:nvSpPr>
        <p:spPr>
          <a:xfrm>
            <a:off x="457200" y="2209800"/>
            <a:ext cx="8229600" cy="3810000"/>
          </a:xfrm>
        </p:spPr>
        <p:txBody>
          <a:bodyPr>
            <a:noAutofit/>
          </a:bodyPr>
          <a:lstStyle/>
          <a:p>
            <a:r>
              <a:rPr lang="en-US" sz="2800" dirty="0" smtClean="0"/>
              <a:t>The Beginning of Course Assessment will open in a new tab in the student’s browser. </a:t>
            </a:r>
          </a:p>
          <a:p>
            <a:r>
              <a:rPr lang="en-US" sz="2800" dirty="0" smtClean="0"/>
              <a:t>At the end of the questionnaire, students will be given an access code. </a:t>
            </a:r>
          </a:p>
          <a:p>
            <a:r>
              <a:rPr lang="en-US" sz="2800" dirty="0" smtClean="0"/>
              <a:t>To access STEP 2-4, students will need to return to the Intro to Beginning of Course Assessment page (a link will also be provided at the end of the Beginning of Course Assessment) and should click “NEXT. ” </a:t>
            </a:r>
          </a:p>
        </p:txBody>
      </p:sp>
    </p:spTree>
    <p:extLst>
      <p:ext uri="{BB962C8B-B14F-4D97-AF65-F5344CB8AC3E}">
        <p14:creationId xmlns:p14="http://schemas.microsoft.com/office/powerpoint/2010/main" val="23155234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3600" b="1" dirty="0" smtClean="0">
                <a:latin typeface="Open Sans"/>
              </a:rPr>
              <a:t>Step 1 Quiz</a:t>
            </a:r>
            <a:endParaRPr lang="en-US" sz="3600" dirty="0">
              <a:latin typeface="Open Sans"/>
            </a:endParaRPr>
          </a:p>
        </p:txBody>
      </p:sp>
      <p:sp>
        <p:nvSpPr>
          <p:cNvPr id="2" name="Content Placeholder 1"/>
          <p:cNvSpPr>
            <a:spLocks noGrp="1"/>
          </p:cNvSpPr>
          <p:nvPr>
            <p:ph idx="1"/>
          </p:nvPr>
        </p:nvSpPr>
        <p:spPr>
          <a:xfrm>
            <a:off x="457200" y="2286000"/>
            <a:ext cx="8229600" cy="3733800"/>
          </a:xfrm>
        </p:spPr>
        <p:txBody>
          <a:bodyPr>
            <a:noAutofit/>
          </a:bodyPr>
          <a:lstStyle/>
          <a:p>
            <a:r>
              <a:rPr lang="en-US" sz="2800" dirty="0" smtClean="0"/>
              <a:t>Students will be prompted to enter their access code the Beginning of Course Assessment Quiz.</a:t>
            </a:r>
          </a:p>
          <a:p>
            <a:r>
              <a:rPr lang="en-US" sz="2800" dirty="0" smtClean="0"/>
              <a:t>The Beginning of Course Assessment Quiz is a one question quiz. </a:t>
            </a:r>
          </a:p>
          <a:p>
            <a:r>
              <a:rPr lang="en-US" sz="2800" dirty="0" smtClean="0"/>
              <a:t>Students will be asked if they completed the Beginning of Course Assessment. </a:t>
            </a:r>
          </a:p>
          <a:p>
            <a:r>
              <a:rPr lang="en-US" sz="2800" dirty="0" smtClean="0"/>
              <a:t>When they answer “yes,” they will be given access to STEP 2-4.</a:t>
            </a:r>
          </a:p>
        </p:txBody>
      </p:sp>
    </p:spTree>
    <p:extLst>
      <p:ext uri="{BB962C8B-B14F-4D97-AF65-F5344CB8AC3E}">
        <p14:creationId xmlns:p14="http://schemas.microsoft.com/office/powerpoint/2010/main" val="35661869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3600" b="1" dirty="0" smtClean="0">
                <a:latin typeface="Open Sans"/>
              </a:rPr>
              <a:t>Step 2-4</a:t>
            </a:r>
            <a:endParaRPr lang="en-US" sz="3600" dirty="0">
              <a:latin typeface="Open Sans"/>
            </a:endParaRPr>
          </a:p>
        </p:txBody>
      </p:sp>
      <p:sp>
        <p:nvSpPr>
          <p:cNvPr id="2" name="Content Placeholder 1"/>
          <p:cNvSpPr>
            <a:spLocks noGrp="1"/>
          </p:cNvSpPr>
          <p:nvPr>
            <p:ph idx="1"/>
          </p:nvPr>
        </p:nvSpPr>
        <p:spPr>
          <a:xfrm>
            <a:off x="457200" y="2286000"/>
            <a:ext cx="8229600" cy="3733800"/>
          </a:xfrm>
        </p:spPr>
        <p:txBody>
          <a:bodyPr>
            <a:noAutofit/>
          </a:bodyPr>
          <a:lstStyle/>
          <a:p>
            <a:r>
              <a:rPr lang="en-US" sz="2800" dirty="0" smtClean="0"/>
              <a:t>Students will need to complete </a:t>
            </a:r>
            <a:r>
              <a:rPr lang="en-US" sz="2800" b="1" u="sng" dirty="0" smtClean="0"/>
              <a:t>all</a:t>
            </a:r>
            <a:r>
              <a:rPr lang="en-US" sz="2800" dirty="0" smtClean="0"/>
              <a:t> quizzes in all steps to receive credit. </a:t>
            </a:r>
          </a:p>
          <a:p>
            <a:r>
              <a:rPr lang="en-US" sz="2800" dirty="0" smtClean="0"/>
              <a:t>To monitor their progress, students can click on “modules” in the navigation bar to see what they have completed.</a:t>
            </a:r>
          </a:p>
          <a:p>
            <a:r>
              <a:rPr lang="en-US" sz="2800" dirty="0" smtClean="0"/>
              <a:t>Green check marks will appear next to completed tasks. (see next slide). </a:t>
            </a:r>
          </a:p>
        </p:txBody>
      </p:sp>
    </p:spTree>
    <p:extLst>
      <p:ext uri="{BB962C8B-B14F-4D97-AF65-F5344CB8AC3E}">
        <p14:creationId xmlns:p14="http://schemas.microsoft.com/office/powerpoint/2010/main" val="105395677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3600" b="1" dirty="0" smtClean="0">
                <a:latin typeface="Open Sans"/>
              </a:rPr>
              <a:t>Check Progress in Modules </a:t>
            </a:r>
            <a:endParaRPr lang="en-US" sz="3600" dirty="0">
              <a:latin typeface="Open Sans"/>
            </a:endParaRPr>
          </a:p>
        </p:txBody>
      </p:sp>
      <p:pic>
        <p:nvPicPr>
          <p:cNvPr id="3" name="Content Placeholder 2"/>
          <p:cNvPicPr>
            <a:picLocks noGrp="1" noChangeAspect="1"/>
          </p:cNvPicPr>
          <p:nvPr>
            <p:ph idx="1"/>
          </p:nvPr>
        </p:nvPicPr>
        <p:blipFill>
          <a:blip r:embed="rId3"/>
          <a:stretch>
            <a:fillRect/>
          </a:stretch>
        </p:blipFill>
        <p:spPr>
          <a:xfrm>
            <a:off x="952500" y="1905000"/>
            <a:ext cx="7239000" cy="4662408"/>
          </a:xfrm>
          <a:prstGeom prst="rect">
            <a:avLst/>
          </a:prstGeom>
          <a:ln>
            <a:solidFill>
              <a:srgbClr val="263038"/>
            </a:solidFill>
          </a:ln>
        </p:spPr>
      </p:pic>
      <p:sp>
        <p:nvSpPr>
          <p:cNvPr id="6" name="Rectangle 5"/>
          <p:cNvSpPr/>
          <p:nvPr/>
        </p:nvSpPr>
        <p:spPr bwMode="auto">
          <a:xfrm>
            <a:off x="7772400" y="1905000"/>
            <a:ext cx="419100" cy="3352800"/>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44477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3600" b="1" dirty="0" smtClean="0">
                <a:latin typeface="Open Sans"/>
              </a:rPr>
              <a:t>Additional Information</a:t>
            </a:r>
            <a:endParaRPr lang="en-US" sz="3600" dirty="0">
              <a:latin typeface="Open Sans"/>
            </a:endParaRPr>
          </a:p>
        </p:txBody>
      </p:sp>
      <p:sp>
        <p:nvSpPr>
          <p:cNvPr id="2" name="Content Placeholder 1"/>
          <p:cNvSpPr>
            <a:spLocks noGrp="1"/>
          </p:cNvSpPr>
          <p:nvPr>
            <p:ph idx="1"/>
          </p:nvPr>
        </p:nvSpPr>
        <p:spPr>
          <a:xfrm>
            <a:off x="457200" y="2286000"/>
            <a:ext cx="8229600" cy="3733800"/>
          </a:xfrm>
        </p:spPr>
        <p:txBody>
          <a:bodyPr>
            <a:noAutofit/>
          </a:bodyPr>
          <a:lstStyle/>
          <a:p>
            <a:r>
              <a:rPr lang="en-US" sz="4000" dirty="0" smtClean="0"/>
              <a:t>For additional information on </a:t>
            </a:r>
            <a:r>
              <a:rPr lang="en-US" sz="4000" dirty="0" err="1" smtClean="0"/>
              <a:t>OnRamps</a:t>
            </a:r>
            <a:r>
              <a:rPr lang="en-US" sz="4000" dirty="0" smtClean="0"/>
              <a:t> orientation, consult the Instructor’s Guide .</a:t>
            </a:r>
          </a:p>
        </p:txBody>
      </p:sp>
    </p:spTree>
    <p:extLst>
      <p:ext uri="{BB962C8B-B14F-4D97-AF65-F5344CB8AC3E}">
        <p14:creationId xmlns:p14="http://schemas.microsoft.com/office/powerpoint/2010/main" val="25296733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MYK_formal_OnRamps_OnRam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3" y="3352800"/>
            <a:ext cx="9145243" cy="3551805"/>
          </a:xfrm>
          <a:prstGeom prst="rect">
            <a:avLst/>
          </a:prstGeom>
        </p:spPr>
      </p:pic>
      <p:sp>
        <p:nvSpPr>
          <p:cNvPr id="3" name="TextBox 2"/>
          <p:cNvSpPr txBox="1"/>
          <p:nvPr/>
        </p:nvSpPr>
        <p:spPr>
          <a:xfrm>
            <a:off x="1219200" y="838200"/>
            <a:ext cx="6477000" cy="2154436"/>
          </a:xfrm>
          <a:prstGeom prst="rect">
            <a:avLst/>
          </a:prstGeom>
          <a:noFill/>
        </p:spPr>
        <p:txBody>
          <a:bodyPr wrap="square" rtlCol="0">
            <a:spAutoFit/>
          </a:bodyPr>
          <a:lstStyle/>
          <a:p>
            <a:pPr algn="ctr"/>
            <a:r>
              <a:rPr lang="en-US" sz="4000" b="1" dirty="0" smtClean="0">
                <a:solidFill>
                  <a:schemeClr val="bg1"/>
                </a:solidFill>
                <a:latin typeface="Open Sans"/>
              </a:rPr>
              <a:t>Questions?</a:t>
            </a:r>
          </a:p>
          <a:p>
            <a:pPr algn="ctr"/>
            <a:endParaRPr lang="en-US" sz="1400" b="1" dirty="0" smtClean="0">
              <a:solidFill>
                <a:schemeClr val="bg1"/>
              </a:solidFill>
              <a:latin typeface="Open Sans"/>
            </a:endParaRPr>
          </a:p>
          <a:p>
            <a:pPr algn="ctr"/>
            <a:r>
              <a:rPr lang="en-US" sz="2000" dirty="0" smtClean="0">
                <a:solidFill>
                  <a:schemeClr val="bg1"/>
                </a:solidFill>
                <a:latin typeface="Open Sans"/>
              </a:rPr>
              <a:t>Contact your Course Coordinator or</a:t>
            </a:r>
          </a:p>
          <a:p>
            <a:pPr algn="ctr"/>
            <a:r>
              <a:rPr lang="en-US" sz="2000" dirty="0" smtClean="0">
                <a:solidFill>
                  <a:schemeClr val="bg1"/>
                </a:solidFill>
                <a:latin typeface="Open Sans"/>
              </a:rPr>
              <a:t>Emily Wade</a:t>
            </a:r>
          </a:p>
          <a:p>
            <a:pPr algn="ctr"/>
            <a:r>
              <a:rPr lang="en-US" sz="2000" dirty="0" smtClean="0">
                <a:solidFill>
                  <a:schemeClr val="bg1"/>
                </a:solidFill>
                <a:latin typeface="Open Sans"/>
              </a:rPr>
              <a:t>eewade@austin.utexas.edu</a:t>
            </a:r>
          </a:p>
          <a:p>
            <a:pPr algn="ctr"/>
            <a:r>
              <a:rPr lang="en-US" sz="2000" dirty="0" smtClean="0">
                <a:solidFill>
                  <a:schemeClr val="bg1"/>
                </a:solidFill>
                <a:latin typeface="Open Sans"/>
              </a:rPr>
              <a:t>512.232.1771</a:t>
            </a:r>
          </a:p>
        </p:txBody>
      </p:sp>
    </p:spTree>
    <p:extLst>
      <p:ext uri="{BB962C8B-B14F-4D97-AF65-F5344CB8AC3E}">
        <p14:creationId xmlns:p14="http://schemas.microsoft.com/office/powerpoint/2010/main" val="2617687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8681" y="914400"/>
            <a:ext cx="7386638" cy="731520"/>
          </a:xfrm>
          <a:prstGeom prst="rect">
            <a:avLst/>
          </a:prstGeom>
          <a:noFill/>
        </p:spPr>
        <p:txBody>
          <a:bodyPr wrap="square" rtlCol="0">
            <a:spAutoFit/>
          </a:bodyPr>
          <a:lstStyle/>
          <a:p>
            <a:r>
              <a:rPr lang="en-US" sz="4000" b="1" dirty="0" smtClean="0">
                <a:solidFill>
                  <a:schemeClr val="tx1">
                    <a:lumMod val="75000"/>
                    <a:lumOff val="25000"/>
                  </a:schemeClr>
                </a:solidFill>
                <a:latin typeface="Open Sans"/>
              </a:rPr>
              <a:t>Enrollment Step 1: Create EID</a:t>
            </a:r>
            <a:endParaRPr lang="en-US" sz="4000" b="1" dirty="0">
              <a:solidFill>
                <a:schemeClr val="tx1">
                  <a:lumMod val="75000"/>
                  <a:lumOff val="25000"/>
                </a:schemeClr>
              </a:solidFill>
              <a:latin typeface="Open Sans"/>
            </a:endParaRPr>
          </a:p>
        </p:txBody>
      </p:sp>
      <p:sp>
        <p:nvSpPr>
          <p:cNvPr id="5" name="TextBox 4"/>
          <p:cNvSpPr txBox="1"/>
          <p:nvPr/>
        </p:nvSpPr>
        <p:spPr>
          <a:xfrm>
            <a:off x="830001" y="1752600"/>
            <a:ext cx="7610475" cy="1692771"/>
          </a:xfrm>
          <a:prstGeom prst="rect">
            <a:avLst/>
          </a:prstGeom>
          <a:noFill/>
        </p:spPr>
        <p:txBody>
          <a:bodyPr wrap="square" rtlCol="0">
            <a:spAutoFit/>
          </a:bodyPr>
          <a:lstStyle/>
          <a:p>
            <a:r>
              <a:rPr lang="en-US" sz="1800" dirty="0" smtClean="0">
                <a:latin typeface="Open Sans"/>
              </a:rPr>
              <a:t>Student creates UT EID and password on UT Austin </a:t>
            </a:r>
            <a:r>
              <a:rPr lang="en-US" sz="1800" dirty="0">
                <a:latin typeface="Open Sans"/>
              </a:rPr>
              <a:t>website: </a:t>
            </a:r>
            <a:r>
              <a:rPr lang="en-US" sz="1600" dirty="0">
                <a:solidFill>
                  <a:srgbClr val="0070C0"/>
                </a:solidFill>
                <a:latin typeface="Open Sans"/>
                <a:hlinkClick r:id="rId3"/>
              </a:rPr>
              <a:t>https://idmanager.its.utexas.edu/eid_self_help</a:t>
            </a:r>
            <a:r>
              <a:rPr lang="en-US" sz="1600" dirty="0" smtClean="0">
                <a:solidFill>
                  <a:srgbClr val="0070C0"/>
                </a:solidFill>
                <a:latin typeface="Open Sans"/>
                <a:hlinkClick r:id="rId3"/>
              </a:rPr>
              <a:t>/</a:t>
            </a:r>
            <a:endParaRPr lang="en-US" sz="1600" dirty="0" smtClean="0">
              <a:solidFill>
                <a:srgbClr val="0070C0"/>
              </a:solidFill>
              <a:latin typeface="Open Sans"/>
            </a:endParaRPr>
          </a:p>
          <a:p>
            <a:endParaRPr lang="en-US" sz="1600" dirty="0">
              <a:solidFill>
                <a:srgbClr val="0070C0"/>
              </a:solidFill>
              <a:latin typeface="Open Sans"/>
            </a:endParaRPr>
          </a:p>
          <a:p>
            <a:r>
              <a:rPr lang="en-US" sz="1800" dirty="0" smtClean="0">
                <a:latin typeface="Open Sans"/>
              </a:rPr>
              <a:t>A student who already has a UT EID should </a:t>
            </a:r>
            <a:r>
              <a:rPr lang="en-US" sz="1800" b="1" dirty="0" smtClean="0">
                <a:latin typeface="Open Sans"/>
              </a:rPr>
              <a:t>not</a:t>
            </a:r>
            <a:r>
              <a:rPr lang="en-US" sz="1800" dirty="0" smtClean="0">
                <a:latin typeface="Open Sans"/>
              </a:rPr>
              <a:t> create a new one. There are tools on the UT Austin website to help students find an existing EID or reset their password. </a:t>
            </a:r>
          </a:p>
        </p:txBody>
      </p:sp>
      <p:pic>
        <p:nvPicPr>
          <p:cNvPr id="6" name="Picture 5"/>
          <p:cNvPicPr>
            <a:picLocks noChangeAspect="1"/>
          </p:cNvPicPr>
          <p:nvPr/>
        </p:nvPicPr>
        <p:blipFill>
          <a:blip r:embed="rId4"/>
          <a:stretch>
            <a:fillRect/>
          </a:stretch>
        </p:blipFill>
        <p:spPr>
          <a:xfrm>
            <a:off x="1316831" y="3499775"/>
            <a:ext cx="6510338" cy="28724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582132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rmAutofit/>
          </a:bodyPr>
          <a:lstStyle/>
          <a:p>
            <a:r>
              <a:rPr lang="en-US" sz="4000" b="1" dirty="0" smtClean="0">
                <a:latin typeface="Open Sans"/>
              </a:rPr>
              <a:t>Create EID</a:t>
            </a:r>
            <a:endParaRPr lang="en-US" sz="4000" dirty="0">
              <a:latin typeface="Open Sans"/>
            </a:endParaRPr>
          </a:p>
        </p:txBody>
      </p:sp>
      <p:sp>
        <p:nvSpPr>
          <p:cNvPr id="6" name="TextBox 5"/>
          <p:cNvSpPr txBox="1"/>
          <p:nvPr/>
        </p:nvSpPr>
        <p:spPr>
          <a:xfrm>
            <a:off x="6553200" y="1981200"/>
            <a:ext cx="2362200"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800" dirty="0" smtClean="0">
                <a:solidFill>
                  <a:schemeClr val="tx1">
                    <a:lumMod val="75000"/>
                    <a:lumOff val="25000"/>
                  </a:schemeClr>
                </a:solidFill>
                <a:latin typeface="Open Sans"/>
              </a:rPr>
              <a:t>Student answers each question.</a:t>
            </a:r>
          </a:p>
          <a:p>
            <a:pPr marL="285750" indent="-285750">
              <a:buFont typeface="Arial" panose="020B0604020202020204" pitchFamily="34" charset="0"/>
              <a:buChar char="•"/>
            </a:pPr>
            <a:r>
              <a:rPr lang="en-US" sz="1800" dirty="0" smtClean="0">
                <a:solidFill>
                  <a:schemeClr val="tx1">
                    <a:lumMod val="75000"/>
                    <a:lumOff val="25000"/>
                  </a:schemeClr>
                </a:solidFill>
                <a:latin typeface="Open Sans"/>
              </a:rPr>
              <a:t>If unsure, student should answer No.</a:t>
            </a:r>
            <a:endParaRPr lang="en-US" sz="1800" dirty="0">
              <a:solidFill>
                <a:schemeClr val="tx1">
                  <a:lumMod val="75000"/>
                  <a:lumOff val="25000"/>
                </a:schemeClr>
              </a:solidFill>
              <a:latin typeface="Open San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76" y="1981200"/>
            <a:ext cx="5616242" cy="41148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434718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6990" y="1981200"/>
            <a:ext cx="5930020" cy="3810000"/>
          </a:xfrm>
          <a:prstGeom prst="rect">
            <a:avLst/>
          </a:prstGeom>
          <a:ln>
            <a:noFill/>
          </a:ln>
          <a:effectLst>
            <a:outerShdw blurRad="190500" algn="tl" rotWithShape="0">
              <a:srgbClr val="000000">
                <a:alpha val="70000"/>
              </a:srgbClr>
            </a:outerShdw>
          </a:effectLst>
        </p:spPr>
      </p:pic>
      <p:sp>
        <p:nvSpPr>
          <p:cNvPr id="5" name="Title 1"/>
          <p:cNvSpPr txBox="1">
            <a:spLocks/>
          </p:cNvSpPr>
          <p:nvPr/>
        </p:nvSpPr>
        <p:spPr>
          <a:xfrm>
            <a:off x="457200" y="914399"/>
            <a:ext cx="8229600" cy="73152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lumMod val="75000"/>
                    <a:lumOff val="25000"/>
                  </a:schemeClr>
                </a:solidFill>
                <a:latin typeface=""/>
                <a:ea typeface="+mj-ea"/>
                <a:cs typeface="+mj-cs"/>
              </a:defRPr>
            </a:lvl1pPr>
          </a:lstStyle>
          <a:p>
            <a:pPr fontAlgn="auto">
              <a:spcAft>
                <a:spcPts val="0"/>
              </a:spcAft>
            </a:pPr>
            <a:r>
              <a:rPr lang="en-US" sz="4000" b="1" dirty="0" smtClean="0">
                <a:latin typeface="Open Sans"/>
              </a:rPr>
              <a:t>Create EID</a:t>
            </a:r>
            <a:endParaRPr lang="en-US" sz="4000" dirty="0">
              <a:latin typeface="Open Sans"/>
            </a:endParaRPr>
          </a:p>
        </p:txBody>
      </p:sp>
    </p:spTree>
    <p:extLst>
      <p:ext uri="{BB962C8B-B14F-4D97-AF65-F5344CB8AC3E}">
        <p14:creationId xmlns:p14="http://schemas.microsoft.com/office/powerpoint/2010/main" val="13640951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399"/>
            <a:ext cx="8229600" cy="731520"/>
          </a:xfrm>
        </p:spPr>
        <p:txBody>
          <a:bodyPr>
            <a:noAutofit/>
          </a:bodyPr>
          <a:lstStyle/>
          <a:p>
            <a:r>
              <a:rPr lang="en-US" sz="4000" b="1" dirty="0" smtClean="0"/>
              <a:t>Create EID</a:t>
            </a:r>
            <a:endParaRPr lang="en-US" sz="4000" dirty="0"/>
          </a:p>
        </p:txBody>
      </p:sp>
      <p:sp>
        <p:nvSpPr>
          <p:cNvPr id="7" name="TextBox 6"/>
          <p:cNvSpPr txBox="1"/>
          <p:nvPr/>
        </p:nvSpPr>
        <p:spPr>
          <a:xfrm>
            <a:off x="6172200" y="2179637"/>
            <a:ext cx="2514600" cy="210826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1800" dirty="0" smtClean="0">
                <a:solidFill>
                  <a:schemeClr val="tx1">
                    <a:lumMod val="75000"/>
                    <a:lumOff val="25000"/>
                  </a:schemeClr>
                </a:solidFill>
                <a:latin typeface="Open Sans"/>
              </a:rPr>
              <a:t>Remind students to include their e-mail address!</a:t>
            </a:r>
          </a:p>
          <a:p>
            <a:pPr marL="342900" indent="-342900">
              <a:buFont typeface="Arial" panose="020B0604020202020204" pitchFamily="34" charset="0"/>
              <a:buChar char="•"/>
            </a:pPr>
            <a:r>
              <a:rPr lang="en-US" sz="1800" dirty="0" smtClean="0">
                <a:solidFill>
                  <a:schemeClr val="tx1">
                    <a:lumMod val="75000"/>
                    <a:lumOff val="25000"/>
                  </a:schemeClr>
                </a:solidFill>
                <a:latin typeface="Open Sans"/>
              </a:rPr>
              <a:t>E-mail address is REQUIRED for official UT enrollment &amp; credit.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349" r="17469" b="-840"/>
          <a:stretch/>
        </p:blipFill>
        <p:spPr>
          <a:xfrm>
            <a:off x="914400" y="2179637"/>
            <a:ext cx="4572000" cy="2971800"/>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1143000" y="3692431"/>
            <a:ext cx="3886200" cy="7620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4012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520"/>
          </a:xfrm>
        </p:spPr>
        <p:txBody>
          <a:bodyPr>
            <a:normAutofit/>
          </a:bodyPr>
          <a:lstStyle/>
          <a:p>
            <a:r>
              <a:rPr lang="en-US" sz="4000" b="1" dirty="0" smtClean="0">
                <a:latin typeface="Open Sans"/>
              </a:rPr>
              <a:t>Create EID</a:t>
            </a:r>
            <a:endParaRPr lang="en-US" sz="4000" dirty="0">
              <a:latin typeface="Open Sans"/>
            </a:endParaRPr>
          </a:p>
        </p:txBody>
      </p:sp>
      <p:pic>
        <p:nvPicPr>
          <p:cNvPr id="4" name="Picture 3"/>
          <p:cNvPicPr>
            <a:picLocks noChangeAspect="1"/>
          </p:cNvPicPr>
          <p:nvPr/>
        </p:nvPicPr>
        <p:blipFill rotWithShape="1">
          <a:blip r:embed="rId3"/>
          <a:srcRect r="12939" b="7983"/>
          <a:stretch/>
        </p:blipFill>
        <p:spPr>
          <a:xfrm>
            <a:off x="914400" y="2057400"/>
            <a:ext cx="5971819" cy="3926541"/>
          </a:xfrm>
          <a:prstGeom prst="rect">
            <a:avLst/>
          </a:prstGeom>
          <a:ln>
            <a:noFill/>
          </a:ln>
          <a:effectLst>
            <a:outerShdw blurRad="190500" algn="tl" rotWithShape="0">
              <a:srgbClr val="000000">
                <a:alpha val="70000"/>
              </a:srgbClr>
            </a:outerShdw>
          </a:effectLst>
        </p:spPr>
      </p:pic>
      <p:sp>
        <p:nvSpPr>
          <p:cNvPr id="5" name="TextBox 4"/>
          <p:cNvSpPr txBox="1"/>
          <p:nvPr/>
        </p:nvSpPr>
        <p:spPr>
          <a:xfrm>
            <a:off x="7086600" y="2057400"/>
            <a:ext cx="1828800" cy="2862322"/>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solidFill>
                  <a:schemeClr val="tx1">
                    <a:lumMod val="75000"/>
                    <a:lumOff val="25000"/>
                  </a:schemeClr>
                </a:solidFill>
                <a:latin typeface="Open Sans"/>
              </a:rPr>
              <a:t>If student already has an EID, claim it! </a:t>
            </a:r>
          </a:p>
          <a:p>
            <a:pPr marL="342900" indent="-342900">
              <a:buFont typeface="Arial" panose="020B0604020202020204" pitchFamily="34" charset="0"/>
              <a:buChar char="•"/>
            </a:pPr>
            <a:r>
              <a:rPr lang="en-US" sz="1800" dirty="0" smtClean="0">
                <a:solidFill>
                  <a:schemeClr val="tx1">
                    <a:lumMod val="75000"/>
                    <a:lumOff val="25000"/>
                  </a:schemeClr>
                </a:solidFill>
                <a:latin typeface="Open Sans"/>
              </a:rPr>
              <a:t>A student who already has an EID should </a:t>
            </a:r>
            <a:r>
              <a:rPr lang="en-US" sz="1800" b="1" dirty="0" smtClean="0">
                <a:solidFill>
                  <a:schemeClr val="tx1">
                    <a:lumMod val="75000"/>
                    <a:lumOff val="25000"/>
                  </a:schemeClr>
                </a:solidFill>
                <a:latin typeface="Open Sans"/>
              </a:rPr>
              <a:t>not </a:t>
            </a:r>
            <a:r>
              <a:rPr lang="en-US" sz="1800" dirty="0" smtClean="0">
                <a:solidFill>
                  <a:schemeClr val="tx1">
                    <a:lumMod val="75000"/>
                    <a:lumOff val="25000"/>
                  </a:schemeClr>
                </a:solidFill>
                <a:latin typeface="Open Sans"/>
              </a:rPr>
              <a:t>create a new one.  </a:t>
            </a:r>
            <a:endParaRPr lang="en-US" sz="1800" dirty="0">
              <a:solidFill>
                <a:schemeClr val="tx1">
                  <a:lumMod val="75000"/>
                  <a:lumOff val="25000"/>
                </a:schemeClr>
              </a:solidFill>
              <a:latin typeface="Open Sans"/>
            </a:endParaRPr>
          </a:p>
        </p:txBody>
      </p:sp>
      <p:sp>
        <p:nvSpPr>
          <p:cNvPr id="6" name="Rounded Rectangle 5"/>
          <p:cNvSpPr/>
          <p:nvPr/>
        </p:nvSpPr>
        <p:spPr>
          <a:xfrm>
            <a:off x="1143000" y="4419600"/>
            <a:ext cx="1295400" cy="3810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147692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31520"/>
          </a:xfrm>
        </p:spPr>
        <p:txBody>
          <a:bodyPr>
            <a:noAutofit/>
          </a:bodyPr>
          <a:lstStyle/>
          <a:p>
            <a:r>
              <a:rPr lang="en-US" sz="4000" b="1" dirty="0" smtClean="0">
                <a:latin typeface="Open Sans"/>
              </a:rPr>
              <a:t>Create EID</a:t>
            </a:r>
            <a:endParaRPr lang="en-US" sz="4000" dirty="0">
              <a:latin typeface="Open Sans"/>
            </a:endParaRPr>
          </a:p>
        </p:txBody>
      </p:sp>
      <p:sp>
        <p:nvSpPr>
          <p:cNvPr id="5" name="TextBox 4"/>
          <p:cNvSpPr txBox="1"/>
          <p:nvPr/>
        </p:nvSpPr>
        <p:spPr>
          <a:xfrm>
            <a:off x="5943600" y="1981200"/>
            <a:ext cx="2514600"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solidFill>
                  <a:schemeClr val="tx1">
                    <a:lumMod val="75000"/>
                    <a:lumOff val="25000"/>
                  </a:schemeClr>
                </a:solidFill>
                <a:latin typeface="Open Sans"/>
              </a:rPr>
              <a:t>Student selects three Password reset questions and answers.</a:t>
            </a:r>
            <a:endParaRPr lang="en-US" sz="1800" dirty="0">
              <a:solidFill>
                <a:schemeClr val="tx1">
                  <a:lumMod val="75000"/>
                  <a:lumOff val="25000"/>
                </a:schemeClr>
              </a:solidFill>
              <a:latin typeface="Open Sans"/>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981200"/>
            <a:ext cx="4800600" cy="41719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028618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50506_UTeachInstPresentation_Schell (1)">
  <a:themeElements>
    <a:clrScheme name="Custom 1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403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3 Light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3 White Backgroud">
  <a:themeElements>
    <a:clrScheme name="Custom 1">
      <a:dk1>
        <a:srgbClr val="263038"/>
      </a:dk1>
      <a:lt1>
        <a:srgbClr val="CDCBB9"/>
      </a:lt1>
      <a:dk2>
        <a:srgbClr val="263038"/>
      </a:dk2>
      <a:lt2>
        <a:srgbClr val="E8E5DC"/>
      </a:lt2>
      <a:accent1>
        <a:srgbClr val="6E9FB4"/>
      </a:accent1>
      <a:accent2>
        <a:srgbClr val="EE9A08"/>
      </a:accent2>
      <a:accent3>
        <a:srgbClr val="355748"/>
      </a:accent3>
      <a:accent4>
        <a:srgbClr val="535C63"/>
      </a:accent4>
      <a:accent5>
        <a:srgbClr val="B04304"/>
      </a:accent5>
      <a:accent6>
        <a:srgbClr val="F2B332"/>
      </a:accent6>
      <a:hlink>
        <a:srgbClr val="0000FF"/>
      </a:hlink>
      <a:folHlink>
        <a:srgbClr val="8B858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150506_UTeachInstPresentation_Schell (1).potx</Template>
  <TotalTime>8798</TotalTime>
  <Words>1071</Words>
  <Application>Microsoft Macintosh PowerPoint</Application>
  <PresentationFormat>On-screen Show (4:3)</PresentationFormat>
  <Paragraphs>138</Paragraphs>
  <Slides>35</Slides>
  <Notes>34</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150506_UTeachInstPresentation_Schell (1)</vt:lpstr>
      <vt:lpstr>4-3 Light Background</vt:lpstr>
      <vt:lpstr>4-3 White Backgroud</vt:lpstr>
      <vt:lpstr>PowerPoint Presentation</vt:lpstr>
      <vt:lpstr>PART 1: Registration</vt:lpstr>
      <vt:lpstr>PowerPoint Presentation</vt:lpstr>
      <vt:lpstr>PowerPoint Presentation</vt:lpstr>
      <vt:lpstr>Create EID</vt:lpstr>
      <vt:lpstr>PowerPoint Presentation</vt:lpstr>
      <vt:lpstr>Create EID</vt:lpstr>
      <vt:lpstr>Create EID</vt:lpstr>
      <vt:lpstr>Create EID</vt:lpstr>
      <vt:lpstr>Create EID</vt:lpstr>
      <vt:lpstr>EID Password Requirements</vt:lpstr>
      <vt:lpstr>OnRamps Student Portal</vt:lpstr>
      <vt:lpstr>OnRamps Student Portal</vt:lpstr>
      <vt:lpstr>Enrollment Step 2: Create Profile</vt:lpstr>
      <vt:lpstr>Create Profile</vt:lpstr>
      <vt:lpstr>Create Profile</vt:lpstr>
      <vt:lpstr>Create Profile</vt:lpstr>
      <vt:lpstr>FERPA</vt:lpstr>
      <vt:lpstr>PowerPoint Presentation</vt:lpstr>
      <vt:lpstr>PowerPoint Presentation</vt:lpstr>
      <vt:lpstr>Registration</vt:lpstr>
      <vt:lpstr>PowerPoint Presentation</vt:lpstr>
      <vt:lpstr>PowerPoint Presentation</vt:lpstr>
      <vt:lpstr>PART 2: OnRamps Orientation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subject/>
  <dc:creator>University Marketing and Creative Services</dc:creator>
  <cp:keywords/>
  <dc:description/>
  <cp:lastModifiedBy>Steel, Connie M</cp:lastModifiedBy>
  <cp:revision>519</cp:revision>
  <cp:lastPrinted>2015-04-30T17:56:50Z</cp:lastPrinted>
  <dcterms:created xsi:type="dcterms:W3CDTF">2011-06-30T15:04:08Z</dcterms:created>
  <dcterms:modified xsi:type="dcterms:W3CDTF">2016-08-19T21:47:39Z</dcterms:modified>
  <cp:category/>
</cp:coreProperties>
</file>